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92"/>
  </p:notesMasterIdLst>
  <p:handoutMasterIdLst>
    <p:handoutMasterId r:id="rId93"/>
  </p:handoutMasterIdLst>
  <p:sldIdLst>
    <p:sldId id="256" r:id="rId2"/>
    <p:sldId id="257" r:id="rId3"/>
    <p:sldId id="307" r:id="rId4"/>
    <p:sldId id="268" r:id="rId5"/>
    <p:sldId id="311" r:id="rId6"/>
    <p:sldId id="313" r:id="rId7"/>
    <p:sldId id="314" r:id="rId8"/>
    <p:sldId id="315" r:id="rId9"/>
    <p:sldId id="317" r:id="rId10"/>
    <p:sldId id="318" r:id="rId11"/>
    <p:sldId id="319" r:id="rId12"/>
    <p:sldId id="320" r:id="rId13"/>
    <p:sldId id="321" r:id="rId14"/>
    <p:sldId id="322" r:id="rId15"/>
    <p:sldId id="323" r:id="rId16"/>
    <p:sldId id="324" r:id="rId17"/>
    <p:sldId id="326" r:id="rId18"/>
    <p:sldId id="325" r:id="rId19"/>
    <p:sldId id="327" r:id="rId20"/>
    <p:sldId id="347" r:id="rId21"/>
    <p:sldId id="328" r:id="rId22"/>
    <p:sldId id="329" r:id="rId23"/>
    <p:sldId id="330" r:id="rId24"/>
    <p:sldId id="331" r:id="rId25"/>
    <p:sldId id="332" r:id="rId26"/>
    <p:sldId id="333" r:id="rId27"/>
    <p:sldId id="334" r:id="rId28"/>
    <p:sldId id="335" r:id="rId29"/>
    <p:sldId id="312" r:id="rId30"/>
    <p:sldId id="336" r:id="rId31"/>
    <p:sldId id="337" r:id="rId32"/>
    <p:sldId id="338" r:id="rId33"/>
    <p:sldId id="339" r:id="rId34"/>
    <p:sldId id="340" r:id="rId35"/>
    <p:sldId id="341" r:id="rId36"/>
    <p:sldId id="342" r:id="rId37"/>
    <p:sldId id="343" r:id="rId38"/>
    <p:sldId id="344" r:id="rId39"/>
    <p:sldId id="345" r:id="rId40"/>
    <p:sldId id="346" r:id="rId41"/>
    <p:sldId id="348" r:id="rId42"/>
    <p:sldId id="349" r:id="rId43"/>
    <p:sldId id="350" r:id="rId44"/>
    <p:sldId id="351" r:id="rId45"/>
    <p:sldId id="352" r:id="rId46"/>
    <p:sldId id="354" r:id="rId47"/>
    <p:sldId id="353" r:id="rId48"/>
    <p:sldId id="355" r:id="rId49"/>
    <p:sldId id="356" r:id="rId50"/>
    <p:sldId id="357" r:id="rId51"/>
    <p:sldId id="359" r:id="rId52"/>
    <p:sldId id="358" r:id="rId53"/>
    <p:sldId id="360" r:id="rId54"/>
    <p:sldId id="308" r:id="rId55"/>
    <p:sldId id="361" r:id="rId56"/>
    <p:sldId id="362" r:id="rId57"/>
    <p:sldId id="363" r:id="rId58"/>
    <p:sldId id="364" r:id="rId59"/>
    <p:sldId id="366" r:id="rId60"/>
    <p:sldId id="367" r:id="rId61"/>
    <p:sldId id="368" r:id="rId62"/>
    <p:sldId id="365" r:id="rId63"/>
    <p:sldId id="369" r:id="rId64"/>
    <p:sldId id="370" r:id="rId65"/>
    <p:sldId id="371" r:id="rId66"/>
    <p:sldId id="309" r:id="rId67"/>
    <p:sldId id="374" r:id="rId68"/>
    <p:sldId id="375" r:id="rId69"/>
    <p:sldId id="376" r:id="rId70"/>
    <p:sldId id="377" r:id="rId71"/>
    <p:sldId id="378" r:id="rId72"/>
    <p:sldId id="379" r:id="rId73"/>
    <p:sldId id="380" r:id="rId74"/>
    <p:sldId id="381" r:id="rId75"/>
    <p:sldId id="382" r:id="rId76"/>
    <p:sldId id="383" r:id="rId77"/>
    <p:sldId id="384" r:id="rId78"/>
    <p:sldId id="385" r:id="rId79"/>
    <p:sldId id="386" r:id="rId80"/>
    <p:sldId id="387" r:id="rId81"/>
    <p:sldId id="388" r:id="rId82"/>
    <p:sldId id="389" r:id="rId83"/>
    <p:sldId id="390" r:id="rId84"/>
    <p:sldId id="392" r:id="rId85"/>
    <p:sldId id="391" r:id="rId86"/>
    <p:sldId id="393" r:id="rId87"/>
    <p:sldId id="310" r:id="rId88"/>
    <p:sldId id="372" r:id="rId89"/>
    <p:sldId id="373" r:id="rId90"/>
    <p:sldId id="306" r:id="rId91"/>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snapToGrid="0">
      <p:cViewPr varScale="1">
        <p:scale>
          <a:sx n="70" d="100"/>
          <a:sy n="70" d="100"/>
        </p:scale>
        <p:origin x="13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r>
              <a:rPr lang="es-PE" smtClean="0"/>
              <a:t>10/11/2018</a:t>
            </a:r>
            <a:endParaRPr lang="es-EC"/>
          </a:p>
        </p:txBody>
      </p:sp>
      <p:sp>
        <p:nvSpPr>
          <p:cNvPr id="4" name="Marcador de pie de página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s-EC"/>
          </a:p>
        </p:txBody>
      </p:sp>
      <p:sp>
        <p:nvSpPr>
          <p:cNvPr id="5" name="Marcador de número de diapositiva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9676E296-F657-45C9-94A2-753222CDC855}" type="slidenum">
              <a:rPr lang="es-EC" smtClean="0"/>
              <a:t>‹Nº›</a:t>
            </a:fld>
            <a:endParaRPr lang="es-EC"/>
          </a:p>
        </p:txBody>
      </p:sp>
    </p:spTree>
    <p:extLst>
      <p:ext uri="{BB962C8B-B14F-4D97-AF65-F5344CB8AC3E}">
        <p14:creationId xmlns:p14="http://schemas.microsoft.com/office/powerpoint/2010/main" val="25369646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r>
              <a:rPr lang="es-PE" smtClean="0"/>
              <a:t>10/11/2018</a:t>
            </a:r>
            <a:endParaRPr lang="es-PE"/>
          </a:p>
        </p:txBody>
      </p:sp>
      <p:sp>
        <p:nvSpPr>
          <p:cNvPr id="4" name="Marcador de imagen de diapositiva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2DB2F0C2-8043-4022-B14F-429239A4CD57}" type="slidenum">
              <a:rPr lang="es-PE" smtClean="0"/>
              <a:t>‹Nº›</a:t>
            </a:fld>
            <a:endParaRPr lang="es-PE"/>
          </a:p>
        </p:txBody>
      </p:sp>
    </p:spTree>
    <p:extLst>
      <p:ext uri="{BB962C8B-B14F-4D97-AF65-F5344CB8AC3E}">
        <p14:creationId xmlns:p14="http://schemas.microsoft.com/office/powerpoint/2010/main" val="33832031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10"/>
          </p:nvPr>
        </p:nvSpPr>
        <p:spPr/>
        <p:txBody>
          <a:bodyPr/>
          <a:lstStyle/>
          <a:p>
            <a:fld id="{2DB2F0C2-8043-4022-B14F-429239A4CD57}" type="slidenum">
              <a:rPr lang="es-PE" smtClean="0"/>
              <a:t>1</a:t>
            </a:fld>
            <a:endParaRPr lang="es-PE"/>
          </a:p>
        </p:txBody>
      </p:sp>
    </p:spTree>
    <p:extLst>
      <p:ext uri="{BB962C8B-B14F-4D97-AF65-F5344CB8AC3E}">
        <p14:creationId xmlns:p14="http://schemas.microsoft.com/office/powerpoint/2010/main" val="3388104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2299"/>
            <a:ext cx="7772400" cy="2387600"/>
          </a:xfrm>
        </p:spPr>
        <p:txBody>
          <a:bodyPr anchor="ctr"/>
          <a:lstStyle>
            <a:lvl1pPr algn="ctr">
              <a:lnSpc>
                <a:spcPct val="100000"/>
              </a:lnSpc>
              <a:spcBef>
                <a:spcPts val="600"/>
              </a:spcBef>
              <a:spcAft>
                <a:spcPts val="600"/>
              </a:spcAft>
              <a:defRPr sz="6000" b="1">
                <a:solidFill>
                  <a:srgbClr val="002060"/>
                </a:solidFill>
                <a:latin typeface="+mn-l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4954144"/>
            <a:ext cx="6858000" cy="740391"/>
          </a:xfrm>
        </p:spPr>
        <p:txBody>
          <a:bodyPr anchor="ctr"/>
          <a:lstStyle>
            <a:lvl1pPr marL="0" indent="0" algn="ctr">
              <a:lnSpc>
                <a:spcPct val="100000"/>
              </a:lnSpc>
              <a:spcBef>
                <a:spcPts val="0"/>
              </a:spcBef>
              <a:buNone/>
              <a:defRPr sz="2400" b="1">
                <a:solidFill>
                  <a:srgbClr val="00206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lvl1pPr>
              <a:defRPr sz="1400"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fld id="{D1A4184E-ED82-4B2C-802E-4CE552B97BEA}" type="datetime1">
              <a:rPr lang="es-PE" smtClean="0"/>
              <a:t>10/11/2018</a:t>
            </a:fld>
            <a:endParaRPr lang="es-PE"/>
          </a:p>
        </p:txBody>
      </p:sp>
      <p:sp>
        <p:nvSpPr>
          <p:cNvPr id="5" name="Footer Placeholder 4"/>
          <p:cNvSpPr>
            <a:spLocks noGrp="1"/>
          </p:cNvSpPr>
          <p:nvPr>
            <p:ph type="ftr" sz="quarter" idx="11"/>
          </p:nvPr>
        </p:nvSpPr>
        <p:spPr/>
        <p:txBody>
          <a:bodyPr/>
          <a:lstStyle>
            <a:lvl1pPr>
              <a:defRPr sz="1100"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endParaRPr lang="es-PE" dirty="0"/>
          </a:p>
        </p:txBody>
      </p:sp>
      <p:sp>
        <p:nvSpPr>
          <p:cNvPr id="6" name="Slide Number Placeholder 5"/>
          <p:cNvSpPr>
            <a:spLocks noGrp="1"/>
          </p:cNvSpPr>
          <p:nvPr>
            <p:ph type="sldNum" sz="quarter" idx="12"/>
          </p:nvPr>
        </p:nvSpPr>
        <p:spPr/>
        <p:txBody>
          <a:bodyPr/>
          <a:lstStyle>
            <a:lvl1pPr>
              <a:defRPr sz="1400"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fld id="{254DE687-8845-4182-BC95-CE41F6D4EF53}" type="slidenum">
              <a:rPr lang="es-PE" smtClean="0"/>
              <a:pPr/>
              <a:t>‹Nº›</a:t>
            </a:fld>
            <a:endParaRPr lang="es-PE"/>
          </a:p>
        </p:txBody>
      </p:sp>
    </p:spTree>
    <p:extLst>
      <p:ext uri="{BB962C8B-B14F-4D97-AF65-F5344CB8AC3E}">
        <p14:creationId xmlns:p14="http://schemas.microsoft.com/office/powerpoint/2010/main" val="1106371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28650" y="2783924"/>
            <a:ext cx="5198944" cy="1800000"/>
          </a:xfrm>
        </p:spPr>
        <p:txBody>
          <a:bodyPr anchor="ctr">
            <a:noAutofit/>
          </a:bodyPr>
          <a:lstStyle>
            <a:lvl1pPr algn="ctr">
              <a:lnSpc>
                <a:spcPct val="100000"/>
              </a:lnSpc>
              <a:defRPr sz="4400" b="1">
                <a:solidFill>
                  <a:srgbClr val="002060"/>
                </a:solidFill>
                <a:latin typeface="Latha" panose="020B0604020202020204" pitchFamily="34" charset="0"/>
                <a:cs typeface="Latha" panose="020B060402020202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6715350" y="2783924"/>
            <a:ext cx="1800000" cy="1800000"/>
          </a:xfrm>
          <a:ln>
            <a:solidFill>
              <a:srgbClr val="002060"/>
            </a:solidFill>
          </a:ln>
          <a:effectLst>
            <a:outerShdw blurRad="50800" dist="38100" dir="2700000" algn="tl" rotWithShape="0">
              <a:prstClr val="black">
                <a:alpha val="40000"/>
              </a:prstClr>
            </a:outerShdw>
          </a:effectLst>
        </p:spPr>
        <p:txBody>
          <a:bodyPr anchor="ctr">
            <a:noAutofit/>
          </a:bodyPr>
          <a:lstStyle>
            <a:lvl1pPr marL="0" indent="0" algn="ctr">
              <a:lnSpc>
                <a:spcPct val="100000"/>
              </a:lnSpc>
              <a:spcBef>
                <a:spcPts val="600"/>
              </a:spcBef>
              <a:spcAft>
                <a:spcPts val="600"/>
              </a:spcAft>
              <a:buNone/>
              <a:defRPr sz="16600">
                <a:solidFill>
                  <a:srgbClr val="002060"/>
                </a:solidFill>
                <a:latin typeface="AR DELANEY"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editar el estilo de subtítulo del patrón</a:t>
            </a:r>
            <a:endParaRPr lang="en-US" dirty="0"/>
          </a:p>
        </p:txBody>
      </p:sp>
      <p:sp>
        <p:nvSpPr>
          <p:cNvPr id="4" name="Date Placeholder 3"/>
          <p:cNvSpPr>
            <a:spLocks noGrp="1"/>
          </p:cNvSpPr>
          <p:nvPr>
            <p:ph type="dt" sz="half" idx="10"/>
          </p:nvPr>
        </p:nvSpPr>
        <p:spPr/>
        <p:txBody>
          <a:bodyPr/>
          <a:lstStyle>
            <a:lvl1pPr>
              <a:defRPr sz="1400"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fld id="{8D7BA0A1-CDA9-47DD-810B-1AFDA00E74F6}" type="datetime1">
              <a:rPr lang="es-PE" smtClean="0"/>
              <a:t>10/11/2018</a:t>
            </a:fld>
            <a:endParaRPr lang="es-PE"/>
          </a:p>
        </p:txBody>
      </p:sp>
      <p:sp>
        <p:nvSpPr>
          <p:cNvPr id="5" name="Footer Placeholder 4"/>
          <p:cNvSpPr>
            <a:spLocks noGrp="1"/>
          </p:cNvSpPr>
          <p:nvPr>
            <p:ph type="ftr" sz="quarter" idx="11"/>
          </p:nvPr>
        </p:nvSpPr>
        <p:spPr/>
        <p:txBody>
          <a:bodyPr/>
          <a:lstStyle>
            <a:lvl1pPr>
              <a:defRPr sz="1100"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endParaRPr lang="es-PE" dirty="0"/>
          </a:p>
        </p:txBody>
      </p:sp>
      <p:sp>
        <p:nvSpPr>
          <p:cNvPr id="6" name="Slide Number Placeholder 5"/>
          <p:cNvSpPr>
            <a:spLocks noGrp="1"/>
          </p:cNvSpPr>
          <p:nvPr>
            <p:ph type="sldNum" sz="quarter" idx="12"/>
          </p:nvPr>
        </p:nvSpPr>
        <p:spPr/>
        <p:txBody>
          <a:bodyPr/>
          <a:lstStyle>
            <a:lvl1pPr>
              <a:defRPr sz="1400"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fld id="{254DE687-8845-4182-BC95-CE41F6D4EF53}" type="slidenum">
              <a:rPr lang="es-PE" smtClean="0"/>
              <a:pPr/>
              <a:t>‹Nº›</a:t>
            </a:fld>
            <a:endParaRPr lang="es-PE"/>
          </a:p>
        </p:txBody>
      </p:sp>
    </p:spTree>
    <p:extLst>
      <p:ext uri="{BB962C8B-B14F-4D97-AF65-F5344CB8AC3E}">
        <p14:creationId xmlns:p14="http://schemas.microsoft.com/office/powerpoint/2010/main" val="2840454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b="1">
                <a:solidFill>
                  <a:srgbClr val="002060"/>
                </a:solidFill>
                <a:latin typeface="+mn-lt"/>
              </a:defRPr>
            </a:lvl1pPr>
          </a:lstStyle>
          <a:p>
            <a:r>
              <a:rPr lang="es-ES" dirty="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786A6D4-85C5-4009-B530-C93648815386}" type="datetime1">
              <a:rPr lang="es-PE" smtClean="0"/>
              <a:t>10/11/2018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254DE687-8845-4182-BC95-CE41F6D4EF53}" type="slidenum">
              <a:rPr lang="es-PE" smtClean="0"/>
              <a:t>‹Nº›</a:t>
            </a:fld>
            <a:endParaRPr lang="es-PE"/>
          </a:p>
        </p:txBody>
      </p:sp>
    </p:spTree>
    <p:extLst>
      <p:ext uri="{BB962C8B-B14F-4D97-AF65-F5344CB8AC3E}">
        <p14:creationId xmlns:p14="http://schemas.microsoft.com/office/powerpoint/2010/main" val="2416997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b="1">
                <a:solidFill>
                  <a:srgbClr val="002060"/>
                </a:solidFill>
                <a:latin typeface="+mn-lt"/>
              </a:defRPr>
            </a:lvl1pPr>
          </a:lstStyle>
          <a:p>
            <a:r>
              <a:rPr lang="es-ES" dirty="0"/>
              <a:t>Haga clic para modificar el estilo de título del patrón</a:t>
            </a:r>
            <a:endParaRPr lang="en-US" dirty="0"/>
          </a:p>
        </p:txBody>
      </p:sp>
      <p:sp>
        <p:nvSpPr>
          <p:cNvPr id="3" name="Content Placeholder 2"/>
          <p:cNvSpPr>
            <a:spLocks noGrp="1"/>
          </p:cNvSpPr>
          <p:nvPr>
            <p:ph idx="1"/>
          </p:nvPr>
        </p:nvSpPr>
        <p:spPr>
          <a:xfrm>
            <a:off x="628650" y="1825625"/>
            <a:ext cx="7886700" cy="3592536"/>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786A6D4-85C5-4009-B530-C93648815386}" type="datetime1">
              <a:rPr lang="es-PE" smtClean="0"/>
              <a:t>10/11/2018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254DE687-8845-4182-BC95-CE41F6D4EF53}" type="slidenum">
              <a:rPr lang="es-PE" smtClean="0"/>
              <a:t>‹Nº›</a:t>
            </a:fld>
            <a:endParaRPr lang="es-PE"/>
          </a:p>
        </p:txBody>
      </p:sp>
      <p:sp>
        <p:nvSpPr>
          <p:cNvPr id="8" name="Content Placeholder 2"/>
          <p:cNvSpPr>
            <a:spLocks noGrp="1"/>
          </p:cNvSpPr>
          <p:nvPr>
            <p:ph idx="13"/>
          </p:nvPr>
        </p:nvSpPr>
        <p:spPr>
          <a:xfrm>
            <a:off x="628650" y="5418161"/>
            <a:ext cx="7886700" cy="684661"/>
          </a:xfrm>
        </p:spPr>
        <p:txBody>
          <a:bodyPr anchor="ctr">
            <a:normAutofit/>
          </a:bodyPr>
          <a:lstStyle>
            <a:lvl1pPr marL="0" indent="0" algn="ctr">
              <a:buNone/>
              <a:defRPr sz="3200" b="1">
                <a:latin typeface="Arial Narrow" panose="020B0606020202030204" pitchFamily="34" charset="0"/>
              </a:defRPr>
            </a:lvl1pPr>
          </a:lstStyle>
          <a:p>
            <a:pPr lvl="0"/>
            <a:r>
              <a:rPr lang="es-ES" dirty="0"/>
              <a:t>Editar el estilo de texto del patrón</a:t>
            </a:r>
          </a:p>
        </p:txBody>
      </p:sp>
    </p:spTree>
    <p:extLst>
      <p:ext uri="{BB962C8B-B14F-4D97-AF65-F5344CB8AC3E}">
        <p14:creationId xmlns:p14="http://schemas.microsoft.com/office/powerpoint/2010/main" val="1292709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89A867D5-5895-4F30-BEE9-666BD3B5DC43}" type="datetime1">
              <a:rPr lang="es-PE" smtClean="0"/>
              <a:t>10/11/2018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254DE687-8845-4182-BC95-CE41F6D4EF53}" type="slidenum">
              <a:rPr lang="es-PE" smtClean="0"/>
              <a:t>‹Nº›</a:t>
            </a:fld>
            <a:endParaRPr lang="es-PE"/>
          </a:p>
        </p:txBody>
      </p:sp>
    </p:spTree>
    <p:extLst>
      <p:ext uri="{BB962C8B-B14F-4D97-AF65-F5344CB8AC3E}">
        <p14:creationId xmlns:p14="http://schemas.microsoft.com/office/powerpoint/2010/main" val="1211486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b="1">
                <a:solidFill>
                  <a:srgbClr val="002060"/>
                </a:solidFill>
                <a:latin typeface="+mn-lt"/>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C28F66C-BAA9-4230-900A-D1CD1976A321}" type="datetime1">
              <a:rPr lang="es-PE" smtClean="0"/>
              <a:t>10/11/2018</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254DE687-8845-4182-BC95-CE41F6D4EF53}" type="slidenum">
              <a:rPr lang="es-PE" smtClean="0"/>
              <a:t>‹Nº›</a:t>
            </a:fld>
            <a:endParaRPr lang="es-PE"/>
          </a:p>
        </p:txBody>
      </p:sp>
    </p:spTree>
    <p:extLst>
      <p:ext uri="{BB962C8B-B14F-4D97-AF65-F5344CB8AC3E}">
        <p14:creationId xmlns:p14="http://schemas.microsoft.com/office/powerpoint/2010/main" val="2442387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lvl1pPr algn="r">
              <a:defRPr b="1">
                <a:solidFill>
                  <a:srgbClr val="002060"/>
                </a:solidFill>
                <a:latin typeface="+mn-lt"/>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708459"/>
            <a:ext cx="3868340" cy="823912"/>
          </a:xfrm>
        </p:spPr>
        <p:txBody>
          <a:bodyPr anchor="ctr">
            <a:normAutofit/>
          </a:bodyPr>
          <a:lstStyle>
            <a:lvl1pPr marL="0" indent="0">
              <a:buNone/>
              <a:defRPr sz="1600" b="1">
                <a:solidFill>
                  <a:srgbClr val="002060"/>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708459"/>
            <a:ext cx="3887391" cy="823912"/>
          </a:xfrm>
        </p:spPr>
        <p:txBody>
          <a:bodyPr anchor="ctr">
            <a:normAutofit/>
          </a:bodyPr>
          <a:lstStyle>
            <a:lvl1pPr marL="0" indent="0">
              <a:buNone/>
              <a:defRPr sz="1600" b="1">
                <a:solidFill>
                  <a:srgbClr val="002060"/>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497D505-043D-4696-99F8-51E225428038}" type="datetime1">
              <a:rPr lang="es-PE" smtClean="0"/>
              <a:t>10/11/2018</a:t>
            </a:fld>
            <a:endParaRPr lang="es-PE"/>
          </a:p>
        </p:txBody>
      </p:sp>
      <p:sp>
        <p:nvSpPr>
          <p:cNvPr id="8" name="Footer Placeholder 7"/>
          <p:cNvSpPr>
            <a:spLocks noGrp="1"/>
          </p:cNvSpPr>
          <p:nvPr>
            <p:ph type="ftr" sz="quarter" idx="11"/>
          </p:nvPr>
        </p:nvSpPr>
        <p:spPr/>
        <p:txBody>
          <a:bodyPr/>
          <a:lstStyle/>
          <a:p>
            <a:endParaRPr lang="es-PE" dirty="0"/>
          </a:p>
        </p:txBody>
      </p:sp>
      <p:sp>
        <p:nvSpPr>
          <p:cNvPr id="9" name="Slide Number Placeholder 8"/>
          <p:cNvSpPr>
            <a:spLocks noGrp="1"/>
          </p:cNvSpPr>
          <p:nvPr>
            <p:ph type="sldNum" sz="quarter" idx="12"/>
          </p:nvPr>
        </p:nvSpPr>
        <p:spPr/>
        <p:txBody>
          <a:bodyPr/>
          <a:lstStyle/>
          <a:p>
            <a:fld id="{254DE687-8845-4182-BC95-CE41F6D4EF53}" type="slidenum">
              <a:rPr lang="es-PE" smtClean="0"/>
              <a:t>‹Nº›</a:t>
            </a:fld>
            <a:endParaRPr lang="es-PE"/>
          </a:p>
        </p:txBody>
      </p:sp>
    </p:spTree>
    <p:extLst>
      <p:ext uri="{BB962C8B-B14F-4D97-AF65-F5344CB8AC3E}">
        <p14:creationId xmlns:p14="http://schemas.microsoft.com/office/powerpoint/2010/main" val="2345486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b="1">
                <a:solidFill>
                  <a:srgbClr val="002060"/>
                </a:solidFill>
                <a:latin typeface="+mn-lt"/>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B1B7C1D-BA6C-454C-A342-2C5AC1522145}" type="datetime1">
              <a:rPr lang="es-PE" smtClean="0"/>
              <a:t>10/11/2018</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254DE687-8845-4182-BC95-CE41F6D4EF53}" type="slidenum">
              <a:rPr lang="es-PE" smtClean="0"/>
              <a:t>‹Nº›</a:t>
            </a:fld>
            <a:endParaRPr lang="es-PE"/>
          </a:p>
        </p:txBody>
      </p:sp>
    </p:spTree>
    <p:extLst>
      <p:ext uri="{BB962C8B-B14F-4D97-AF65-F5344CB8AC3E}">
        <p14:creationId xmlns:p14="http://schemas.microsoft.com/office/powerpoint/2010/main" val="1970217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79C6AE-6D70-44CA-969C-19AFB7475213}" type="datetime1">
              <a:rPr lang="es-PE" smtClean="0"/>
              <a:t>10/11/2018</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254DE687-8845-4182-BC95-CE41F6D4EF53}" type="slidenum">
              <a:rPr lang="es-PE" smtClean="0"/>
              <a:t>‹Nº›</a:t>
            </a:fld>
            <a:endParaRPr lang="es-PE"/>
          </a:p>
        </p:txBody>
      </p:sp>
    </p:spTree>
    <p:extLst>
      <p:ext uri="{BB962C8B-B14F-4D97-AF65-F5344CB8AC3E}">
        <p14:creationId xmlns:p14="http://schemas.microsoft.com/office/powerpoint/2010/main" val="351116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400"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fld id="{7F7248AE-4FAC-4941-8D75-303BF69DF647}" type="datetime1">
              <a:rPr lang="es-PE" smtClean="0"/>
              <a:t>10/11/2018</a:t>
            </a:fld>
            <a:endParaRPr lang="es-P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100"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endParaRPr lang="es-PE"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400"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fld id="{254DE687-8845-4182-BC95-CE41F6D4EF53}" type="slidenum">
              <a:rPr lang="es-PE" smtClean="0"/>
              <a:pPr/>
              <a:t>‹Nº›</a:t>
            </a:fld>
            <a:endParaRPr lang="es-PE"/>
          </a:p>
        </p:txBody>
      </p:sp>
      <p:cxnSp>
        <p:nvCxnSpPr>
          <p:cNvPr id="8" name="Conector recto 7"/>
          <p:cNvCxnSpPr/>
          <p:nvPr userDrawn="1"/>
        </p:nvCxnSpPr>
        <p:spPr>
          <a:xfrm>
            <a:off x="615002" y="6258851"/>
            <a:ext cx="7920000" cy="0"/>
          </a:xfrm>
          <a:prstGeom prst="line">
            <a:avLst/>
          </a:prstGeom>
          <a:ln w="1174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userDrawn="1"/>
        </p:nvCxnSpPr>
        <p:spPr>
          <a:xfrm>
            <a:off x="608998" y="1740541"/>
            <a:ext cx="7920000" cy="0"/>
          </a:xfrm>
          <a:prstGeom prst="line">
            <a:avLst/>
          </a:prstGeom>
          <a:ln w="117475">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9423419"/>
      </p:ext>
    </p:extLst>
  </p:cSld>
  <p:clrMap bg1="lt1" tx1="dk1" bg2="lt2" tx2="dk2" accent1="accent1" accent2="accent2" accent3="accent3" accent4="accent4" accent5="accent5" accent6="accent6" hlink="hlink" folHlink="folHlink"/>
  <p:sldLayoutIdLst>
    <p:sldLayoutId id="2147483710" r:id="rId1"/>
    <p:sldLayoutId id="2147483721" r:id="rId2"/>
    <p:sldLayoutId id="2147483711" r:id="rId3"/>
    <p:sldLayoutId id="2147483722" r:id="rId4"/>
    <p:sldLayoutId id="2147483712" r:id="rId5"/>
    <p:sldLayoutId id="2147483713" r:id="rId6"/>
    <p:sldLayoutId id="2147483714" r:id="rId7"/>
    <p:sldLayoutId id="2147483715" r:id="rId8"/>
    <p:sldLayoutId id="2147483716"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ZsTK4JPdLrs" TargetMode="External"/><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hyperlink" Target="https://www.youtube.com/watch?v=nI5E_5hNtSY"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s://www.youtube.com/watch?v=4jF6_tN2ggc" TargetMode="External"/><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hyperlink" Target="https://www.youtube.com/watch?v=LMyXWmpW4iU" TargetMode="Externa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youtube.com/watch?v=m0EevHa1rd4" TargetMode="External"/><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hyperlink" Target="https://www.youtube.com/watch?v=rKf92Vgx2ag" TargetMode="Externa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fontScale="90000"/>
          </a:bodyPr>
          <a:lstStyle/>
          <a:p>
            <a:r>
              <a:rPr lang="es-PE" dirty="0"/>
              <a:t>SOBRETENSIONES EN LOS SISTEMAS ELÉCTRICOS</a:t>
            </a:r>
          </a:p>
        </p:txBody>
      </p:sp>
      <p:sp>
        <p:nvSpPr>
          <p:cNvPr id="5" name="Subtítulo 4"/>
          <p:cNvSpPr>
            <a:spLocks noGrp="1"/>
          </p:cNvSpPr>
          <p:nvPr>
            <p:ph type="subTitle" idx="1"/>
          </p:nvPr>
        </p:nvSpPr>
        <p:spPr/>
        <p:txBody>
          <a:bodyPr/>
          <a:lstStyle/>
          <a:p>
            <a:r>
              <a:rPr lang="es-PE" dirty="0"/>
              <a:t>OCTUBRE 2018</a:t>
            </a:r>
          </a:p>
        </p:txBody>
      </p:sp>
      <p:sp>
        <p:nvSpPr>
          <p:cNvPr id="7" name="Marcador de número de diapositiva 6"/>
          <p:cNvSpPr>
            <a:spLocks noGrp="1"/>
          </p:cNvSpPr>
          <p:nvPr>
            <p:ph type="sldNum" sz="quarter" idx="12"/>
          </p:nvPr>
        </p:nvSpPr>
        <p:spPr/>
        <p:txBody>
          <a:bodyPr/>
          <a:lstStyle/>
          <a:p>
            <a:fld id="{254DE687-8845-4182-BC95-CE41F6D4EF53}" type="slidenum">
              <a:rPr lang="es-PE" smtClean="0"/>
              <a:pPr/>
              <a:t>1</a:t>
            </a:fld>
            <a:endParaRPr lang="es-PE"/>
          </a:p>
        </p:txBody>
      </p:sp>
    </p:spTree>
    <p:extLst>
      <p:ext uri="{BB962C8B-B14F-4D97-AF65-F5344CB8AC3E}">
        <p14:creationId xmlns:p14="http://schemas.microsoft.com/office/powerpoint/2010/main" val="14417715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PE" sz="4000" dirty="0"/>
              <a:t>INTRODUCCIÓN A LA COORDINACION DEL AISLAMIENTO</a:t>
            </a:r>
          </a:p>
        </p:txBody>
      </p:sp>
      <p:sp>
        <p:nvSpPr>
          <p:cNvPr id="3" name="Subtítulo 2"/>
          <p:cNvSpPr>
            <a:spLocks noGrp="1"/>
          </p:cNvSpPr>
          <p:nvPr>
            <p:ph type="subTitle" idx="1"/>
          </p:nvPr>
        </p:nvSpPr>
        <p:spPr/>
        <p:txBody>
          <a:bodyPr/>
          <a:lstStyle/>
          <a:p>
            <a:r>
              <a:rPr lang="es-PE" dirty="0"/>
              <a:t>1</a:t>
            </a:r>
          </a:p>
        </p:txBody>
      </p:sp>
      <p:sp>
        <p:nvSpPr>
          <p:cNvPr id="5" name="Marcador de número de diapositiva 4"/>
          <p:cNvSpPr>
            <a:spLocks noGrp="1"/>
          </p:cNvSpPr>
          <p:nvPr>
            <p:ph type="sldNum" sz="quarter" idx="12"/>
          </p:nvPr>
        </p:nvSpPr>
        <p:spPr/>
        <p:txBody>
          <a:bodyPr/>
          <a:lstStyle/>
          <a:p>
            <a:fld id="{254DE687-8845-4182-BC95-CE41F6D4EF53}" type="slidenum">
              <a:rPr lang="es-PE" smtClean="0"/>
              <a:pPr/>
              <a:t>2</a:t>
            </a:fld>
            <a:endParaRPr lang="es-PE"/>
          </a:p>
        </p:txBody>
      </p:sp>
    </p:spTree>
    <p:extLst>
      <p:ext uri="{BB962C8B-B14F-4D97-AF65-F5344CB8AC3E}">
        <p14:creationId xmlns:p14="http://schemas.microsoft.com/office/powerpoint/2010/main" val="33807442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68E1B13D-C41D-4B21-BC69-46FA3E5C69A7}"/>
              </a:ext>
            </a:extLst>
          </p:cNvPr>
          <p:cNvSpPr>
            <a:spLocks noGrp="1"/>
          </p:cNvSpPr>
          <p:nvPr>
            <p:ph type="title"/>
          </p:nvPr>
        </p:nvSpPr>
        <p:spPr/>
        <p:txBody>
          <a:bodyPr/>
          <a:lstStyle/>
          <a:p>
            <a:r>
              <a:rPr lang="es-PE" dirty="0"/>
              <a:t>SISTEMAS DE POTENCIA</a:t>
            </a:r>
          </a:p>
        </p:txBody>
      </p:sp>
      <p:sp>
        <p:nvSpPr>
          <p:cNvPr id="4" name="Marcador de número de diapositiva 3">
            <a:extLst>
              <a:ext uri="{FF2B5EF4-FFF2-40B4-BE49-F238E27FC236}">
                <a16:creationId xmlns:a16="http://schemas.microsoft.com/office/drawing/2014/main" xmlns="" id="{4F9AD612-1DCA-4E2E-8A96-E2AD1833C686}"/>
              </a:ext>
            </a:extLst>
          </p:cNvPr>
          <p:cNvSpPr>
            <a:spLocks noGrp="1"/>
          </p:cNvSpPr>
          <p:nvPr>
            <p:ph type="sldNum" sz="quarter" idx="12"/>
          </p:nvPr>
        </p:nvSpPr>
        <p:spPr/>
        <p:txBody>
          <a:bodyPr/>
          <a:lstStyle/>
          <a:p>
            <a:fld id="{254DE687-8845-4182-BC95-CE41F6D4EF53}" type="slidenum">
              <a:rPr lang="es-PE" smtClean="0"/>
              <a:pPr/>
              <a:t>3</a:t>
            </a:fld>
            <a:endParaRPr lang="es-PE"/>
          </a:p>
        </p:txBody>
      </p:sp>
      <p:pic>
        <p:nvPicPr>
          <p:cNvPr id="7" name="Marcador de contenido 3">
            <a:extLst>
              <a:ext uri="{FF2B5EF4-FFF2-40B4-BE49-F238E27FC236}">
                <a16:creationId xmlns:a16="http://schemas.microsoft.com/office/drawing/2014/main" xmlns="" id="{A8C3B1D6-353E-4981-ADD9-C7140752ED01}"/>
              </a:ext>
            </a:extLst>
          </p:cNvPr>
          <p:cNvPicPr>
            <a:picLocks noGrp="1" noChangeAspect="1"/>
          </p:cNvPicPr>
          <p:nvPr>
            <p:ph idx="1"/>
          </p:nvPr>
        </p:nvPicPr>
        <p:blipFill>
          <a:blip r:embed="rId2"/>
          <a:stretch>
            <a:fillRect/>
          </a:stretch>
        </p:blipFill>
        <p:spPr>
          <a:xfrm>
            <a:off x="2044616" y="1825625"/>
            <a:ext cx="5054767" cy="4351338"/>
          </a:xfrm>
          <a:prstGeom prst="rect">
            <a:avLst/>
          </a:prstGeom>
        </p:spPr>
      </p:pic>
    </p:spTree>
    <p:extLst>
      <p:ext uri="{BB962C8B-B14F-4D97-AF65-F5344CB8AC3E}">
        <p14:creationId xmlns:p14="http://schemas.microsoft.com/office/powerpoint/2010/main" val="24341462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PE" dirty="0"/>
              <a:t>CONCEPTO BÁSICO</a:t>
            </a:r>
          </a:p>
        </p:txBody>
      </p:sp>
      <p:pic>
        <p:nvPicPr>
          <p:cNvPr id="7" name="Marcador de contenido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3760" y="1825625"/>
            <a:ext cx="3856479" cy="4351338"/>
          </a:xfrm>
        </p:spPr>
      </p:pic>
      <p:sp>
        <p:nvSpPr>
          <p:cNvPr id="4" name="Marcador de número de diapositiva 3"/>
          <p:cNvSpPr>
            <a:spLocks noGrp="1"/>
          </p:cNvSpPr>
          <p:nvPr>
            <p:ph type="sldNum" sz="quarter" idx="12"/>
          </p:nvPr>
        </p:nvSpPr>
        <p:spPr/>
        <p:txBody>
          <a:bodyPr/>
          <a:lstStyle/>
          <a:p>
            <a:fld id="{254DE687-8845-4182-BC95-CE41F6D4EF53}" type="slidenum">
              <a:rPr lang="es-PE" smtClean="0"/>
              <a:pPr/>
              <a:t>4</a:t>
            </a:fld>
            <a:endParaRPr lang="es-PE"/>
          </a:p>
        </p:txBody>
      </p:sp>
    </p:spTree>
    <p:extLst>
      <p:ext uri="{BB962C8B-B14F-4D97-AF65-F5344CB8AC3E}">
        <p14:creationId xmlns:p14="http://schemas.microsoft.com/office/powerpoint/2010/main" val="8396847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PE" dirty="0"/>
              <a:t>ORGANIZACIÓN DEL ANALISIS DE LOS SISTEMAS DE POTENCIA</a:t>
            </a:r>
          </a:p>
        </p:txBody>
      </p:sp>
      <p:sp>
        <p:nvSpPr>
          <p:cNvPr id="4" name="Marcador de número de diapositiva 3"/>
          <p:cNvSpPr>
            <a:spLocks noGrp="1"/>
          </p:cNvSpPr>
          <p:nvPr>
            <p:ph type="sldNum" sz="quarter" idx="12"/>
          </p:nvPr>
        </p:nvSpPr>
        <p:spPr/>
        <p:txBody>
          <a:bodyPr/>
          <a:lstStyle/>
          <a:p>
            <a:fld id="{254DE687-8845-4182-BC95-CE41F6D4EF53}" type="slidenum">
              <a:rPr lang="es-PE" smtClean="0"/>
              <a:pPr/>
              <a:t>5</a:t>
            </a:fld>
            <a:endParaRPr lang="es-PE"/>
          </a:p>
        </p:txBody>
      </p:sp>
      <p:pic>
        <p:nvPicPr>
          <p:cNvPr id="10" name="Marcador de contenido 9">
            <a:extLst>
              <a:ext uri="{FF2B5EF4-FFF2-40B4-BE49-F238E27FC236}">
                <a16:creationId xmlns:a16="http://schemas.microsoft.com/office/drawing/2014/main" xmlns="" id="{BF5913FB-59D4-4073-AC6A-DFC59D783869}"/>
              </a:ext>
            </a:extLst>
          </p:cNvPr>
          <p:cNvPicPr>
            <a:picLocks noGrp="1" noChangeAspect="1"/>
          </p:cNvPicPr>
          <p:nvPr>
            <p:ph idx="1"/>
          </p:nvPr>
        </p:nvPicPr>
        <p:blipFill>
          <a:blip r:embed="rId2"/>
          <a:stretch>
            <a:fillRect/>
          </a:stretch>
        </p:blipFill>
        <p:spPr>
          <a:xfrm>
            <a:off x="1202028" y="1825625"/>
            <a:ext cx="6739944" cy="4351338"/>
          </a:xfrm>
          <a:prstGeom prst="rect">
            <a:avLst/>
          </a:prstGeom>
        </p:spPr>
      </p:pic>
    </p:spTree>
    <p:extLst>
      <p:ext uri="{BB962C8B-B14F-4D97-AF65-F5344CB8AC3E}">
        <p14:creationId xmlns:p14="http://schemas.microsoft.com/office/powerpoint/2010/main" val="37599797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F7ABF49-21F2-41FB-A713-C3CAE0031D16}"/>
              </a:ext>
            </a:extLst>
          </p:cNvPr>
          <p:cNvSpPr>
            <a:spLocks noGrp="1"/>
          </p:cNvSpPr>
          <p:nvPr>
            <p:ph type="title"/>
          </p:nvPr>
        </p:nvSpPr>
        <p:spPr/>
        <p:txBody>
          <a:bodyPr/>
          <a:lstStyle/>
          <a:p>
            <a:r>
              <a:rPr lang="es-PE" dirty="0"/>
              <a:t>NORMATIVIDAD</a:t>
            </a:r>
          </a:p>
        </p:txBody>
      </p:sp>
      <p:sp>
        <p:nvSpPr>
          <p:cNvPr id="4" name="Marcador de número de diapositiva 3">
            <a:extLst>
              <a:ext uri="{FF2B5EF4-FFF2-40B4-BE49-F238E27FC236}">
                <a16:creationId xmlns:a16="http://schemas.microsoft.com/office/drawing/2014/main" xmlns="" id="{5C57A683-9440-4439-B223-AC3E4529F49A}"/>
              </a:ext>
            </a:extLst>
          </p:cNvPr>
          <p:cNvSpPr>
            <a:spLocks noGrp="1"/>
          </p:cNvSpPr>
          <p:nvPr>
            <p:ph type="sldNum" sz="quarter" idx="12"/>
          </p:nvPr>
        </p:nvSpPr>
        <p:spPr/>
        <p:txBody>
          <a:bodyPr/>
          <a:lstStyle/>
          <a:p>
            <a:fld id="{254DE687-8845-4182-BC95-CE41F6D4EF53}" type="slidenum">
              <a:rPr lang="es-PE" smtClean="0"/>
              <a:t>6</a:t>
            </a:fld>
            <a:endParaRPr lang="es-PE"/>
          </a:p>
        </p:txBody>
      </p:sp>
      <p:pic>
        <p:nvPicPr>
          <p:cNvPr id="16" name="Marcador de contenido 15">
            <a:extLst>
              <a:ext uri="{FF2B5EF4-FFF2-40B4-BE49-F238E27FC236}">
                <a16:creationId xmlns:a16="http://schemas.microsoft.com/office/drawing/2014/main" xmlns="" id="{ECC103FD-1179-4DC2-87AC-FD7DF42CDF1C}"/>
              </a:ext>
            </a:extLst>
          </p:cNvPr>
          <p:cNvPicPr>
            <a:picLocks noGrp="1" noChangeAspect="1"/>
          </p:cNvPicPr>
          <p:nvPr>
            <p:ph idx="1"/>
          </p:nvPr>
        </p:nvPicPr>
        <p:blipFill>
          <a:blip r:embed="rId2"/>
          <a:stretch>
            <a:fillRect/>
          </a:stretch>
        </p:blipFill>
        <p:spPr>
          <a:xfrm>
            <a:off x="628650" y="1873074"/>
            <a:ext cx="7886700" cy="4256440"/>
          </a:xfrm>
          <a:prstGeom prst="rect">
            <a:avLst/>
          </a:prstGeom>
        </p:spPr>
      </p:pic>
    </p:spTree>
    <p:extLst>
      <p:ext uri="{BB962C8B-B14F-4D97-AF65-F5344CB8AC3E}">
        <p14:creationId xmlns:p14="http://schemas.microsoft.com/office/powerpoint/2010/main" val="42576880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AC02007-BC4E-4EF6-9DF9-A8D37EAA999A}"/>
              </a:ext>
            </a:extLst>
          </p:cNvPr>
          <p:cNvSpPr>
            <a:spLocks noGrp="1"/>
          </p:cNvSpPr>
          <p:nvPr>
            <p:ph type="title"/>
          </p:nvPr>
        </p:nvSpPr>
        <p:spPr/>
        <p:txBody>
          <a:bodyPr>
            <a:normAutofit fontScale="90000"/>
          </a:bodyPr>
          <a:lstStyle/>
          <a:p>
            <a:r>
              <a:rPr lang="es-PE" dirty="0"/>
              <a:t>PR-20</a:t>
            </a:r>
            <a:br>
              <a:rPr lang="es-PE" dirty="0"/>
            </a:br>
            <a:r>
              <a:rPr lang="es-PE" dirty="0"/>
              <a:t>COORDINACION DE AISLAMIENTO</a:t>
            </a:r>
          </a:p>
        </p:txBody>
      </p:sp>
      <p:sp>
        <p:nvSpPr>
          <p:cNvPr id="4" name="Marcador de número de diapositiva 3">
            <a:extLst>
              <a:ext uri="{FF2B5EF4-FFF2-40B4-BE49-F238E27FC236}">
                <a16:creationId xmlns:a16="http://schemas.microsoft.com/office/drawing/2014/main" xmlns="" id="{FD9CAE6C-DA62-4AAC-9090-881D3E16A85A}"/>
              </a:ext>
            </a:extLst>
          </p:cNvPr>
          <p:cNvSpPr>
            <a:spLocks noGrp="1"/>
          </p:cNvSpPr>
          <p:nvPr>
            <p:ph type="sldNum" sz="quarter" idx="12"/>
          </p:nvPr>
        </p:nvSpPr>
        <p:spPr/>
        <p:txBody>
          <a:bodyPr/>
          <a:lstStyle/>
          <a:p>
            <a:fld id="{254DE687-8845-4182-BC95-CE41F6D4EF53}" type="slidenum">
              <a:rPr lang="es-PE" smtClean="0"/>
              <a:t>7</a:t>
            </a:fld>
            <a:endParaRPr lang="es-PE"/>
          </a:p>
        </p:txBody>
      </p:sp>
      <p:pic>
        <p:nvPicPr>
          <p:cNvPr id="8" name="Marcador de contenido 7">
            <a:extLst>
              <a:ext uri="{FF2B5EF4-FFF2-40B4-BE49-F238E27FC236}">
                <a16:creationId xmlns:a16="http://schemas.microsoft.com/office/drawing/2014/main" xmlns="" id="{5A06D611-FB0A-4E00-8E0C-A357C298901E}"/>
              </a:ext>
            </a:extLst>
          </p:cNvPr>
          <p:cNvPicPr>
            <a:picLocks noGrp="1" noChangeAspect="1"/>
          </p:cNvPicPr>
          <p:nvPr>
            <p:ph idx="1"/>
          </p:nvPr>
        </p:nvPicPr>
        <p:blipFill>
          <a:blip r:embed="rId2"/>
          <a:stretch>
            <a:fillRect/>
          </a:stretch>
        </p:blipFill>
        <p:spPr>
          <a:xfrm>
            <a:off x="872986" y="1825625"/>
            <a:ext cx="7398028" cy="4351338"/>
          </a:xfrm>
          <a:prstGeom prst="rect">
            <a:avLst/>
          </a:prstGeom>
        </p:spPr>
      </p:pic>
    </p:spTree>
    <p:extLst>
      <p:ext uri="{BB962C8B-B14F-4D97-AF65-F5344CB8AC3E}">
        <p14:creationId xmlns:p14="http://schemas.microsoft.com/office/powerpoint/2010/main" val="16712588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AC02007-BC4E-4EF6-9DF9-A8D37EAA999A}"/>
              </a:ext>
            </a:extLst>
          </p:cNvPr>
          <p:cNvSpPr>
            <a:spLocks noGrp="1"/>
          </p:cNvSpPr>
          <p:nvPr>
            <p:ph type="title"/>
          </p:nvPr>
        </p:nvSpPr>
        <p:spPr/>
        <p:txBody>
          <a:bodyPr>
            <a:normAutofit/>
          </a:bodyPr>
          <a:lstStyle/>
          <a:p>
            <a:r>
              <a:rPr lang="es-PE" dirty="0"/>
              <a:t>PR-20</a:t>
            </a:r>
            <a:br>
              <a:rPr lang="es-PE" dirty="0"/>
            </a:br>
            <a:r>
              <a:rPr lang="es-PE" dirty="0"/>
              <a:t>DISTANCIAS ELÉCTRICAS</a:t>
            </a:r>
          </a:p>
        </p:txBody>
      </p:sp>
      <p:sp>
        <p:nvSpPr>
          <p:cNvPr id="4" name="Marcador de número de diapositiva 3">
            <a:extLst>
              <a:ext uri="{FF2B5EF4-FFF2-40B4-BE49-F238E27FC236}">
                <a16:creationId xmlns:a16="http://schemas.microsoft.com/office/drawing/2014/main" xmlns="" id="{FD9CAE6C-DA62-4AAC-9090-881D3E16A85A}"/>
              </a:ext>
            </a:extLst>
          </p:cNvPr>
          <p:cNvSpPr>
            <a:spLocks noGrp="1"/>
          </p:cNvSpPr>
          <p:nvPr>
            <p:ph type="sldNum" sz="quarter" idx="12"/>
          </p:nvPr>
        </p:nvSpPr>
        <p:spPr/>
        <p:txBody>
          <a:bodyPr/>
          <a:lstStyle/>
          <a:p>
            <a:fld id="{254DE687-8845-4182-BC95-CE41F6D4EF53}" type="slidenum">
              <a:rPr lang="es-PE" smtClean="0"/>
              <a:t>8</a:t>
            </a:fld>
            <a:endParaRPr lang="es-PE"/>
          </a:p>
        </p:txBody>
      </p:sp>
      <p:pic>
        <p:nvPicPr>
          <p:cNvPr id="6" name="Marcador de contenido 5">
            <a:extLst>
              <a:ext uri="{FF2B5EF4-FFF2-40B4-BE49-F238E27FC236}">
                <a16:creationId xmlns:a16="http://schemas.microsoft.com/office/drawing/2014/main" xmlns="" id="{9BB6865A-D8FA-478E-99EB-0B748FF3FCB2}"/>
              </a:ext>
            </a:extLst>
          </p:cNvPr>
          <p:cNvPicPr>
            <a:picLocks noGrp="1" noChangeAspect="1"/>
          </p:cNvPicPr>
          <p:nvPr>
            <p:ph idx="1"/>
          </p:nvPr>
        </p:nvPicPr>
        <p:blipFill>
          <a:blip r:embed="rId2"/>
          <a:stretch>
            <a:fillRect/>
          </a:stretch>
        </p:blipFill>
        <p:spPr>
          <a:xfrm>
            <a:off x="628650" y="2081281"/>
            <a:ext cx="7886700" cy="716972"/>
          </a:xfrm>
          <a:prstGeom prst="rect">
            <a:avLst/>
          </a:prstGeom>
        </p:spPr>
      </p:pic>
    </p:spTree>
    <p:extLst>
      <p:ext uri="{BB962C8B-B14F-4D97-AF65-F5344CB8AC3E}">
        <p14:creationId xmlns:p14="http://schemas.microsoft.com/office/powerpoint/2010/main" val="405537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AC02007-BC4E-4EF6-9DF9-A8D37EAA999A}"/>
              </a:ext>
            </a:extLst>
          </p:cNvPr>
          <p:cNvSpPr>
            <a:spLocks noGrp="1"/>
          </p:cNvSpPr>
          <p:nvPr>
            <p:ph type="title"/>
          </p:nvPr>
        </p:nvSpPr>
        <p:spPr/>
        <p:txBody>
          <a:bodyPr>
            <a:normAutofit fontScale="90000"/>
          </a:bodyPr>
          <a:lstStyle/>
          <a:p>
            <a:r>
              <a:rPr lang="es-PE" dirty="0"/>
              <a:t>PR-20</a:t>
            </a:r>
            <a:br>
              <a:rPr lang="es-PE" dirty="0"/>
            </a:br>
            <a:r>
              <a:rPr lang="es-PE" dirty="0"/>
              <a:t>COORDINACION DE AISLAMIENTO</a:t>
            </a:r>
          </a:p>
        </p:txBody>
      </p:sp>
      <p:sp>
        <p:nvSpPr>
          <p:cNvPr id="4" name="Marcador de número de diapositiva 3">
            <a:extLst>
              <a:ext uri="{FF2B5EF4-FFF2-40B4-BE49-F238E27FC236}">
                <a16:creationId xmlns:a16="http://schemas.microsoft.com/office/drawing/2014/main" xmlns="" id="{FD9CAE6C-DA62-4AAC-9090-881D3E16A85A}"/>
              </a:ext>
            </a:extLst>
          </p:cNvPr>
          <p:cNvSpPr>
            <a:spLocks noGrp="1"/>
          </p:cNvSpPr>
          <p:nvPr>
            <p:ph type="sldNum" sz="quarter" idx="12"/>
          </p:nvPr>
        </p:nvSpPr>
        <p:spPr/>
        <p:txBody>
          <a:bodyPr/>
          <a:lstStyle/>
          <a:p>
            <a:fld id="{254DE687-8845-4182-BC95-CE41F6D4EF53}" type="slidenum">
              <a:rPr lang="es-PE" smtClean="0"/>
              <a:t>9</a:t>
            </a:fld>
            <a:endParaRPr lang="es-PE"/>
          </a:p>
        </p:txBody>
      </p:sp>
      <p:pic>
        <p:nvPicPr>
          <p:cNvPr id="6" name="Marcador de contenido 5">
            <a:extLst>
              <a:ext uri="{FF2B5EF4-FFF2-40B4-BE49-F238E27FC236}">
                <a16:creationId xmlns:a16="http://schemas.microsoft.com/office/drawing/2014/main" xmlns="" id="{ECD4138D-1F2B-481B-85B8-74DDFCCB5BD6}"/>
              </a:ext>
            </a:extLst>
          </p:cNvPr>
          <p:cNvPicPr>
            <a:picLocks noGrp="1" noChangeAspect="1"/>
          </p:cNvPicPr>
          <p:nvPr>
            <p:ph idx="1"/>
          </p:nvPr>
        </p:nvPicPr>
        <p:blipFill>
          <a:blip r:embed="rId2"/>
          <a:stretch>
            <a:fillRect/>
          </a:stretch>
        </p:blipFill>
        <p:spPr>
          <a:xfrm>
            <a:off x="628650" y="1835111"/>
            <a:ext cx="7886700" cy="4332366"/>
          </a:xfrm>
          <a:prstGeom prst="rect">
            <a:avLst/>
          </a:prstGeom>
        </p:spPr>
      </p:pic>
    </p:spTree>
    <p:extLst>
      <p:ext uri="{BB962C8B-B14F-4D97-AF65-F5344CB8AC3E}">
        <p14:creationId xmlns:p14="http://schemas.microsoft.com/office/powerpoint/2010/main" val="27139452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AC02007-BC4E-4EF6-9DF9-A8D37EAA999A}"/>
              </a:ext>
            </a:extLst>
          </p:cNvPr>
          <p:cNvSpPr>
            <a:spLocks noGrp="1"/>
          </p:cNvSpPr>
          <p:nvPr>
            <p:ph type="title"/>
          </p:nvPr>
        </p:nvSpPr>
        <p:spPr/>
        <p:txBody>
          <a:bodyPr>
            <a:normAutofit fontScale="90000"/>
          </a:bodyPr>
          <a:lstStyle/>
          <a:p>
            <a:r>
              <a:rPr lang="es-PE" dirty="0"/>
              <a:t>PR-20</a:t>
            </a:r>
            <a:br>
              <a:rPr lang="es-PE" dirty="0"/>
            </a:br>
            <a:r>
              <a:rPr lang="es-PE" dirty="0"/>
              <a:t>COORDINACION DE AISLAMIENTO</a:t>
            </a:r>
          </a:p>
        </p:txBody>
      </p:sp>
      <p:sp>
        <p:nvSpPr>
          <p:cNvPr id="4" name="Marcador de número de diapositiva 3">
            <a:extLst>
              <a:ext uri="{FF2B5EF4-FFF2-40B4-BE49-F238E27FC236}">
                <a16:creationId xmlns:a16="http://schemas.microsoft.com/office/drawing/2014/main" xmlns="" id="{FD9CAE6C-DA62-4AAC-9090-881D3E16A85A}"/>
              </a:ext>
            </a:extLst>
          </p:cNvPr>
          <p:cNvSpPr>
            <a:spLocks noGrp="1"/>
          </p:cNvSpPr>
          <p:nvPr>
            <p:ph type="sldNum" sz="quarter" idx="12"/>
          </p:nvPr>
        </p:nvSpPr>
        <p:spPr/>
        <p:txBody>
          <a:bodyPr/>
          <a:lstStyle/>
          <a:p>
            <a:fld id="{254DE687-8845-4182-BC95-CE41F6D4EF53}" type="slidenum">
              <a:rPr lang="es-PE" smtClean="0"/>
              <a:t>10</a:t>
            </a:fld>
            <a:endParaRPr lang="es-PE"/>
          </a:p>
        </p:txBody>
      </p:sp>
      <p:pic>
        <p:nvPicPr>
          <p:cNvPr id="7" name="Marcador de contenido 6">
            <a:extLst>
              <a:ext uri="{FF2B5EF4-FFF2-40B4-BE49-F238E27FC236}">
                <a16:creationId xmlns:a16="http://schemas.microsoft.com/office/drawing/2014/main" xmlns="" id="{2194156A-01B8-4B64-9ED6-48836E474147}"/>
              </a:ext>
            </a:extLst>
          </p:cNvPr>
          <p:cNvPicPr>
            <a:picLocks noGrp="1" noChangeAspect="1"/>
          </p:cNvPicPr>
          <p:nvPr>
            <p:ph idx="1"/>
          </p:nvPr>
        </p:nvPicPr>
        <p:blipFill>
          <a:blip r:embed="rId2"/>
          <a:stretch>
            <a:fillRect/>
          </a:stretch>
        </p:blipFill>
        <p:spPr>
          <a:xfrm>
            <a:off x="765545" y="1825625"/>
            <a:ext cx="7612909" cy="4351338"/>
          </a:xfrm>
          <a:prstGeom prst="rect">
            <a:avLst/>
          </a:prstGeom>
        </p:spPr>
      </p:pic>
    </p:spTree>
    <p:extLst>
      <p:ext uri="{BB962C8B-B14F-4D97-AF65-F5344CB8AC3E}">
        <p14:creationId xmlns:p14="http://schemas.microsoft.com/office/powerpoint/2010/main" val="32116914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F7ABF49-21F2-41FB-A713-C3CAE0031D16}"/>
              </a:ext>
            </a:extLst>
          </p:cNvPr>
          <p:cNvSpPr>
            <a:spLocks noGrp="1"/>
          </p:cNvSpPr>
          <p:nvPr>
            <p:ph type="title"/>
          </p:nvPr>
        </p:nvSpPr>
        <p:spPr/>
        <p:txBody>
          <a:bodyPr/>
          <a:lstStyle/>
          <a:p>
            <a:r>
              <a:rPr lang="es-PE" dirty="0"/>
              <a:t>NORMATIVIDAD</a:t>
            </a:r>
          </a:p>
        </p:txBody>
      </p:sp>
      <p:sp>
        <p:nvSpPr>
          <p:cNvPr id="4" name="Marcador de número de diapositiva 3">
            <a:extLst>
              <a:ext uri="{FF2B5EF4-FFF2-40B4-BE49-F238E27FC236}">
                <a16:creationId xmlns:a16="http://schemas.microsoft.com/office/drawing/2014/main" xmlns="" id="{5C57A683-9440-4439-B223-AC3E4529F49A}"/>
              </a:ext>
            </a:extLst>
          </p:cNvPr>
          <p:cNvSpPr>
            <a:spLocks noGrp="1"/>
          </p:cNvSpPr>
          <p:nvPr>
            <p:ph type="sldNum" sz="quarter" idx="12"/>
          </p:nvPr>
        </p:nvSpPr>
        <p:spPr/>
        <p:txBody>
          <a:bodyPr/>
          <a:lstStyle/>
          <a:p>
            <a:fld id="{254DE687-8845-4182-BC95-CE41F6D4EF53}" type="slidenum">
              <a:rPr lang="es-PE" smtClean="0"/>
              <a:t>11</a:t>
            </a:fld>
            <a:endParaRPr lang="es-PE"/>
          </a:p>
        </p:txBody>
      </p:sp>
      <p:pic>
        <p:nvPicPr>
          <p:cNvPr id="6" name="Marcador de contenido 5">
            <a:extLst>
              <a:ext uri="{FF2B5EF4-FFF2-40B4-BE49-F238E27FC236}">
                <a16:creationId xmlns:a16="http://schemas.microsoft.com/office/drawing/2014/main" xmlns="" id="{FE1BE54F-82A0-4DA4-82B8-1D1A7F41C371}"/>
              </a:ext>
            </a:extLst>
          </p:cNvPr>
          <p:cNvPicPr>
            <a:picLocks noGrp="1" noChangeAspect="1"/>
          </p:cNvPicPr>
          <p:nvPr>
            <p:ph idx="1"/>
          </p:nvPr>
        </p:nvPicPr>
        <p:blipFill>
          <a:blip r:embed="rId2"/>
          <a:stretch>
            <a:fillRect/>
          </a:stretch>
        </p:blipFill>
        <p:spPr>
          <a:xfrm>
            <a:off x="628650" y="2309561"/>
            <a:ext cx="7886700" cy="3383466"/>
          </a:xfrm>
          <a:prstGeom prst="rect">
            <a:avLst/>
          </a:prstGeom>
        </p:spPr>
      </p:pic>
    </p:spTree>
    <p:extLst>
      <p:ext uri="{BB962C8B-B14F-4D97-AF65-F5344CB8AC3E}">
        <p14:creationId xmlns:p14="http://schemas.microsoft.com/office/powerpoint/2010/main" val="10780255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B2DDD84-1185-413F-B9C8-3DF0724645DB}"/>
              </a:ext>
            </a:extLst>
          </p:cNvPr>
          <p:cNvSpPr>
            <a:spLocks noGrp="1"/>
          </p:cNvSpPr>
          <p:nvPr>
            <p:ph type="title"/>
          </p:nvPr>
        </p:nvSpPr>
        <p:spPr/>
        <p:txBody>
          <a:bodyPr>
            <a:noAutofit/>
          </a:bodyPr>
          <a:lstStyle/>
          <a:p>
            <a:r>
              <a:rPr lang="es-PE" sz="3600" dirty="0"/>
              <a:t>CODIGO NACIONAL DE ELECTRICIDAD </a:t>
            </a:r>
            <a:br>
              <a:rPr lang="es-PE" sz="3600" dirty="0"/>
            </a:br>
            <a:r>
              <a:rPr lang="es-PE" sz="3600" dirty="0"/>
              <a:t>OBJETIVO</a:t>
            </a:r>
          </a:p>
        </p:txBody>
      </p:sp>
      <p:pic>
        <p:nvPicPr>
          <p:cNvPr id="5" name="Marcador de contenido 4">
            <a:extLst>
              <a:ext uri="{FF2B5EF4-FFF2-40B4-BE49-F238E27FC236}">
                <a16:creationId xmlns:a16="http://schemas.microsoft.com/office/drawing/2014/main" xmlns="" id="{7C58A7FD-0E6E-44B5-A299-87E17122BCE0}"/>
              </a:ext>
            </a:extLst>
          </p:cNvPr>
          <p:cNvPicPr>
            <a:picLocks noGrp="1" noChangeAspect="1"/>
          </p:cNvPicPr>
          <p:nvPr>
            <p:ph idx="1"/>
          </p:nvPr>
        </p:nvPicPr>
        <p:blipFill>
          <a:blip r:embed="rId2"/>
          <a:stretch>
            <a:fillRect/>
          </a:stretch>
        </p:blipFill>
        <p:spPr>
          <a:xfrm>
            <a:off x="628650" y="2175241"/>
            <a:ext cx="7886700" cy="3652106"/>
          </a:xfrm>
          <a:prstGeom prst="rect">
            <a:avLst/>
          </a:prstGeom>
        </p:spPr>
      </p:pic>
      <p:sp>
        <p:nvSpPr>
          <p:cNvPr id="4" name="Marcador de número de diapositiva 3">
            <a:extLst>
              <a:ext uri="{FF2B5EF4-FFF2-40B4-BE49-F238E27FC236}">
                <a16:creationId xmlns:a16="http://schemas.microsoft.com/office/drawing/2014/main" xmlns="" id="{E5B8E541-0350-45BF-ABFC-F0BBBD33882C}"/>
              </a:ext>
            </a:extLst>
          </p:cNvPr>
          <p:cNvSpPr>
            <a:spLocks noGrp="1"/>
          </p:cNvSpPr>
          <p:nvPr>
            <p:ph type="sldNum" sz="quarter" idx="12"/>
          </p:nvPr>
        </p:nvSpPr>
        <p:spPr/>
        <p:txBody>
          <a:bodyPr/>
          <a:lstStyle/>
          <a:p>
            <a:fld id="{254DE687-8845-4182-BC95-CE41F6D4EF53}" type="slidenum">
              <a:rPr lang="es-PE" smtClean="0"/>
              <a:t>12</a:t>
            </a:fld>
            <a:endParaRPr lang="es-PE"/>
          </a:p>
        </p:txBody>
      </p:sp>
    </p:spTree>
    <p:extLst>
      <p:ext uri="{BB962C8B-B14F-4D97-AF65-F5344CB8AC3E}">
        <p14:creationId xmlns:p14="http://schemas.microsoft.com/office/powerpoint/2010/main" val="6347288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B2DDD84-1185-413F-B9C8-3DF0724645DB}"/>
              </a:ext>
            </a:extLst>
          </p:cNvPr>
          <p:cNvSpPr>
            <a:spLocks noGrp="1"/>
          </p:cNvSpPr>
          <p:nvPr>
            <p:ph type="title"/>
          </p:nvPr>
        </p:nvSpPr>
        <p:spPr/>
        <p:txBody>
          <a:bodyPr>
            <a:noAutofit/>
          </a:bodyPr>
          <a:lstStyle/>
          <a:p>
            <a:r>
              <a:rPr lang="es-PE" sz="3600" dirty="0"/>
              <a:t>CODIGO NACIONAL DE ELECTRICIDAD </a:t>
            </a:r>
            <a:br>
              <a:rPr lang="es-PE" sz="3600" dirty="0"/>
            </a:br>
            <a:r>
              <a:rPr lang="es-PE" sz="3600" dirty="0"/>
              <a:t>NIVELES DE TENSION</a:t>
            </a:r>
          </a:p>
        </p:txBody>
      </p:sp>
      <p:sp>
        <p:nvSpPr>
          <p:cNvPr id="4" name="Marcador de número de diapositiva 3">
            <a:extLst>
              <a:ext uri="{FF2B5EF4-FFF2-40B4-BE49-F238E27FC236}">
                <a16:creationId xmlns:a16="http://schemas.microsoft.com/office/drawing/2014/main" xmlns="" id="{E5B8E541-0350-45BF-ABFC-F0BBBD33882C}"/>
              </a:ext>
            </a:extLst>
          </p:cNvPr>
          <p:cNvSpPr>
            <a:spLocks noGrp="1"/>
          </p:cNvSpPr>
          <p:nvPr>
            <p:ph type="sldNum" sz="quarter" idx="12"/>
          </p:nvPr>
        </p:nvSpPr>
        <p:spPr/>
        <p:txBody>
          <a:bodyPr/>
          <a:lstStyle/>
          <a:p>
            <a:fld id="{254DE687-8845-4182-BC95-CE41F6D4EF53}" type="slidenum">
              <a:rPr lang="es-PE" smtClean="0"/>
              <a:t>13</a:t>
            </a:fld>
            <a:endParaRPr lang="es-PE"/>
          </a:p>
        </p:txBody>
      </p:sp>
      <p:pic>
        <p:nvPicPr>
          <p:cNvPr id="7" name="Marcador de contenido 6">
            <a:extLst>
              <a:ext uri="{FF2B5EF4-FFF2-40B4-BE49-F238E27FC236}">
                <a16:creationId xmlns:a16="http://schemas.microsoft.com/office/drawing/2014/main" xmlns="" id="{5C33A8B6-86AD-4062-AA36-D11759447583}"/>
              </a:ext>
            </a:extLst>
          </p:cNvPr>
          <p:cNvPicPr>
            <a:picLocks noGrp="1" noChangeAspect="1"/>
          </p:cNvPicPr>
          <p:nvPr>
            <p:ph idx="1"/>
          </p:nvPr>
        </p:nvPicPr>
        <p:blipFill>
          <a:blip r:embed="rId2"/>
          <a:stretch>
            <a:fillRect/>
          </a:stretch>
        </p:blipFill>
        <p:spPr>
          <a:xfrm>
            <a:off x="628650" y="2080531"/>
            <a:ext cx="7886700" cy="3841526"/>
          </a:xfrm>
          <a:prstGeom prst="rect">
            <a:avLst/>
          </a:prstGeom>
        </p:spPr>
      </p:pic>
    </p:spTree>
    <p:extLst>
      <p:ext uri="{BB962C8B-B14F-4D97-AF65-F5344CB8AC3E}">
        <p14:creationId xmlns:p14="http://schemas.microsoft.com/office/powerpoint/2010/main" val="31999772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B2DDD84-1185-413F-B9C8-3DF0724645DB}"/>
              </a:ext>
            </a:extLst>
          </p:cNvPr>
          <p:cNvSpPr>
            <a:spLocks noGrp="1"/>
          </p:cNvSpPr>
          <p:nvPr>
            <p:ph type="title"/>
          </p:nvPr>
        </p:nvSpPr>
        <p:spPr/>
        <p:txBody>
          <a:bodyPr>
            <a:noAutofit/>
          </a:bodyPr>
          <a:lstStyle/>
          <a:p>
            <a:r>
              <a:rPr lang="es-PE" sz="3600" dirty="0"/>
              <a:t>CODIGO NACIONAL DE ELECTRICIDAD </a:t>
            </a:r>
            <a:br>
              <a:rPr lang="es-PE" sz="3600" dirty="0"/>
            </a:br>
            <a:r>
              <a:rPr lang="es-PE" sz="3600" dirty="0"/>
              <a:t>NIVEL DE AISLAMIENTO</a:t>
            </a:r>
          </a:p>
        </p:txBody>
      </p:sp>
      <p:sp>
        <p:nvSpPr>
          <p:cNvPr id="4" name="Marcador de número de diapositiva 3">
            <a:extLst>
              <a:ext uri="{FF2B5EF4-FFF2-40B4-BE49-F238E27FC236}">
                <a16:creationId xmlns:a16="http://schemas.microsoft.com/office/drawing/2014/main" xmlns="" id="{E5B8E541-0350-45BF-ABFC-F0BBBD33882C}"/>
              </a:ext>
            </a:extLst>
          </p:cNvPr>
          <p:cNvSpPr>
            <a:spLocks noGrp="1"/>
          </p:cNvSpPr>
          <p:nvPr>
            <p:ph type="sldNum" sz="quarter" idx="12"/>
          </p:nvPr>
        </p:nvSpPr>
        <p:spPr/>
        <p:txBody>
          <a:bodyPr/>
          <a:lstStyle/>
          <a:p>
            <a:fld id="{254DE687-8845-4182-BC95-CE41F6D4EF53}" type="slidenum">
              <a:rPr lang="es-PE" smtClean="0"/>
              <a:t>14</a:t>
            </a:fld>
            <a:endParaRPr lang="es-PE"/>
          </a:p>
        </p:txBody>
      </p:sp>
      <p:pic>
        <p:nvPicPr>
          <p:cNvPr id="6" name="Marcador de contenido 5">
            <a:extLst>
              <a:ext uri="{FF2B5EF4-FFF2-40B4-BE49-F238E27FC236}">
                <a16:creationId xmlns:a16="http://schemas.microsoft.com/office/drawing/2014/main" xmlns="" id="{3C1E8191-E372-4D6B-897A-4904CFE350A2}"/>
              </a:ext>
            </a:extLst>
          </p:cNvPr>
          <p:cNvPicPr>
            <a:picLocks noGrp="1" noChangeAspect="1"/>
          </p:cNvPicPr>
          <p:nvPr>
            <p:ph idx="1"/>
          </p:nvPr>
        </p:nvPicPr>
        <p:blipFill>
          <a:blip r:embed="rId2"/>
          <a:stretch>
            <a:fillRect/>
          </a:stretch>
        </p:blipFill>
        <p:spPr>
          <a:xfrm>
            <a:off x="628650" y="2509835"/>
            <a:ext cx="7886700" cy="2982918"/>
          </a:xfrm>
          <a:prstGeom prst="rect">
            <a:avLst/>
          </a:prstGeom>
        </p:spPr>
      </p:pic>
    </p:spTree>
    <p:extLst>
      <p:ext uri="{BB962C8B-B14F-4D97-AF65-F5344CB8AC3E}">
        <p14:creationId xmlns:p14="http://schemas.microsoft.com/office/powerpoint/2010/main" val="8071438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B2DDD84-1185-413F-B9C8-3DF0724645DB}"/>
              </a:ext>
            </a:extLst>
          </p:cNvPr>
          <p:cNvSpPr>
            <a:spLocks noGrp="1"/>
          </p:cNvSpPr>
          <p:nvPr>
            <p:ph type="title"/>
          </p:nvPr>
        </p:nvSpPr>
        <p:spPr/>
        <p:txBody>
          <a:bodyPr>
            <a:noAutofit/>
          </a:bodyPr>
          <a:lstStyle/>
          <a:p>
            <a:r>
              <a:rPr lang="es-PE" sz="3600" dirty="0"/>
              <a:t>CODIGO NACIONAL DE ELECTRICIDAD </a:t>
            </a:r>
            <a:br>
              <a:rPr lang="es-PE" sz="3600" dirty="0"/>
            </a:br>
            <a:r>
              <a:rPr lang="es-PE" sz="3600" dirty="0"/>
              <a:t>REQUERIMIENTOS DEL NIVEL DE AISLAMIENTO</a:t>
            </a:r>
          </a:p>
        </p:txBody>
      </p:sp>
      <p:sp>
        <p:nvSpPr>
          <p:cNvPr id="4" name="Marcador de número de diapositiva 3">
            <a:extLst>
              <a:ext uri="{FF2B5EF4-FFF2-40B4-BE49-F238E27FC236}">
                <a16:creationId xmlns:a16="http://schemas.microsoft.com/office/drawing/2014/main" xmlns="" id="{E5B8E541-0350-45BF-ABFC-F0BBBD33882C}"/>
              </a:ext>
            </a:extLst>
          </p:cNvPr>
          <p:cNvSpPr>
            <a:spLocks noGrp="1"/>
          </p:cNvSpPr>
          <p:nvPr>
            <p:ph type="sldNum" sz="quarter" idx="12"/>
          </p:nvPr>
        </p:nvSpPr>
        <p:spPr/>
        <p:txBody>
          <a:bodyPr/>
          <a:lstStyle/>
          <a:p>
            <a:fld id="{254DE687-8845-4182-BC95-CE41F6D4EF53}" type="slidenum">
              <a:rPr lang="es-PE" smtClean="0"/>
              <a:t>15</a:t>
            </a:fld>
            <a:endParaRPr lang="es-PE"/>
          </a:p>
        </p:txBody>
      </p:sp>
      <p:pic>
        <p:nvPicPr>
          <p:cNvPr id="7" name="Marcador de contenido 6">
            <a:extLst>
              <a:ext uri="{FF2B5EF4-FFF2-40B4-BE49-F238E27FC236}">
                <a16:creationId xmlns:a16="http://schemas.microsoft.com/office/drawing/2014/main" xmlns="" id="{06D89DB6-1459-4F7F-87B0-DD365F6F2099}"/>
              </a:ext>
            </a:extLst>
          </p:cNvPr>
          <p:cNvPicPr>
            <a:picLocks noGrp="1" noChangeAspect="1"/>
          </p:cNvPicPr>
          <p:nvPr>
            <p:ph idx="1"/>
          </p:nvPr>
        </p:nvPicPr>
        <p:blipFill>
          <a:blip r:embed="rId2"/>
          <a:stretch>
            <a:fillRect/>
          </a:stretch>
        </p:blipFill>
        <p:spPr>
          <a:xfrm>
            <a:off x="2003940" y="1825625"/>
            <a:ext cx="5136120" cy="4351338"/>
          </a:xfrm>
          <a:prstGeom prst="rect">
            <a:avLst/>
          </a:prstGeom>
        </p:spPr>
      </p:pic>
    </p:spTree>
    <p:extLst>
      <p:ext uri="{BB962C8B-B14F-4D97-AF65-F5344CB8AC3E}">
        <p14:creationId xmlns:p14="http://schemas.microsoft.com/office/powerpoint/2010/main" val="12554003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F7ABF49-21F2-41FB-A713-C3CAE0031D16}"/>
              </a:ext>
            </a:extLst>
          </p:cNvPr>
          <p:cNvSpPr>
            <a:spLocks noGrp="1"/>
          </p:cNvSpPr>
          <p:nvPr>
            <p:ph type="title"/>
          </p:nvPr>
        </p:nvSpPr>
        <p:spPr/>
        <p:txBody>
          <a:bodyPr/>
          <a:lstStyle/>
          <a:p>
            <a:r>
              <a:rPr lang="es-PE" dirty="0"/>
              <a:t>NORMATIVIDAD</a:t>
            </a:r>
          </a:p>
        </p:txBody>
      </p:sp>
      <p:sp>
        <p:nvSpPr>
          <p:cNvPr id="4" name="Marcador de número de diapositiva 3">
            <a:extLst>
              <a:ext uri="{FF2B5EF4-FFF2-40B4-BE49-F238E27FC236}">
                <a16:creationId xmlns:a16="http://schemas.microsoft.com/office/drawing/2014/main" xmlns="" id="{5C57A683-9440-4439-B223-AC3E4529F49A}"/>
              </a:ext>
            </a:extLst>
          </p:cNvPr>
          <p:cNvSpPr>
            <a:spLocks noGrp="1"/>
          </p:cNvSpPr>
          <p:nvPr>
            <p:ph type="sldNum" sz="quarter" idx="12"/>
          </p:nvPr>
        </p:nvSpPr>
        <p:spPr/>
        <p:txBody>
          <a:bodyPr/>
          <a:lstStyle/>
          <a:p>
            <a:fld id="{254DE687-8845-4182-BC95-CE41F6D4EF53}" type="slidenum">
              <a:rPr lang="es-PE" smtClean="0"/>
              <a:t>16</a:t>
            </a:fld>
            <a:endParaRPr lang="es-PE"/>
          </a:p>
        </p:txBody>
      </p:sp>
      <p:pic>
        <p:nvPicPr>
          <p:cNvPr id="8" name="Marcador de contenido 7">
            <a:extLst>
              <a:ext uri="{FF2B5EF4-FFF2-40B4-BE49-F238E27FC236}">
                <a16:creationId xmlns:a16="http://schemas.microsoft.com/office/drawing/2014/main" xmlns="" id="{0C849BD0-A2E7-443D-A09A-5F72FA92E464}"/>
              </a:ext>
            </a:extLst>
          </p:cNvPr>
          <p:cNvPicPr>
            <a:picLocks noGrp="1" noChangeAspect="1"/>
          </p:cNvPicPr>
          <p:nvPr>
            <p:ph idx="1"/>
          </p:nvPr>
        </p:nvPicPr>
        <p:blipFill>
          <a:blip r:embed="rId2"/>
          <a:stretch>
            <a:fillRect/>
          </a:stretch>
        </p:blipFill>
        <p:spPr>
          <a:xfrm>
            <a:off x="628650" y="2169960"/>
            <a:ext cx="7886700" cy="3662668"/>
          </a:xfrm>
          <a:prstGeom prst="rect">
            <a:avLst/>
          </a:prstGeom>
        </p:spPr>
      </p:pic>
    </p:spTree>
    <p:extLst>
      <p:ext uri="{BB962C8B-B14F-4D97-AF65-F5344CB8AC3E}">
        <p14:creationId xmlns:p14="http://schemas.microsoft.com/office/powerpoint/2010/main" val="16898025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F7ABF49-21F2-41FB-A713-C3CAE0031D16}"/>
              </a:ext>
            </a:extLst>
          </p:cNvPr>
          <p:cNvSpPr>
            <a:spLocks noGrp="1"/>
          </p:cNvSpPr>
          <p:nvPr>
            <p:ph type="title"/>
          </p:nvPr>
        </p:nvSpPr>
        <p:spPr/>
        <p:txBody>
          <a:bodyPr/>
          <a:lstStyle/>
          <a:p>
            <a:r>
              <a:rPr lang="es-PE" dirty="0"/>
              <a:t>IEC 60071-1</a:t>
            </a:r>
          </a:p>
        </p:txBody>
      </p:sp>
      <p:sp>
        <p:nvSpPr>
          <p:cNvPr id="4" name="Marcador de número de diapositiva 3">
            <a:extLst>
              <a:ext uri="{FF2B5EF4-FFF2-40B4-BE49-F238E27FC236}">
                <a16:creationId xmlns:a16="http://schemas.microsoft.com/office/drawing/2014/main" xmlns="" id="{5C57A683-9440-4439-B223-AC3E4529F49A}"/>
              </a:ext>
            </a:extLst>
          </p:cNvPr>
          <p:cNvSpPr>
            <a:spLocks noGrp="1"/>
          </p:cNvSpPr>
          <p:nvPr>
            <p:ph type="sldNum" sz="quarter" idx="12"/>
          </p:nvPr>
        </p:nvSpPr>
        <p:spPr/>
        <p:txBody>
          <a:bodyPr/>
          <a:lstStyle/>
          <a:p>
            <a:fld id="{254DE687-8845-4182-BC95-CE41F6D4EF53}" type="slidenum">
              <a:rPr lang="es-PE" smtClean="0"/>
              <a:t>17</a:t>
            </a:fld>
            <a:endParaRPr lang="es-PE"/>
          </a:p>
        </p:txBody>
      </p:sp>
      <p:pic>
        <p:nvPicPr>
          <p:cNvPr id="10" name="Marcador de contenido 9">
            <a:extLst>
              <a:ext uri="{FF2B5EF4-FFF2-40B4-BE49-F238E27FC236}">
                <a16:creationId xmlns:a16="http://schemas.microsoft.com/office/drawing/2014/main" xmlns="" id="{78F64B84-73AA-44A9-9C98-1CA107EF437A}"/>
              </a:ext>
            </a:extLst>
          </p:cNvPr>
          <p:cNvPicPr>
            <a:picLocks noGrp="1" noChangeAspect="1"/>
          </p:cNvPicPr>
          <p:nvPr>
            <p:ph idx="1"/>
          </p:nvPr>
        </p:nvPicPr>
        <p:blipFill>
          <a:blip r:embed="rId2"/>
          <a:stretch>
            <a:fillRect/>
          </a:stretch>
        </p:blipFill>
        <p:spPr>
          <a:xfrm>
            <a:off x="628650" y="2176598"/>
            <a:ext cx="7886700" cy="3649391"/>
          </a:xfrm>
          <a:prstGeom prst="rect">
            <a:avLst/>
          </a:prstGeom>
        </p:spPr>
      </p:pic>
    </p:spTree>
    <p:extLst>
      <p:ext uri="{BB962C8B-B14F-4D97-AF65-F5344CB8AC3E}">
        <p14:creationId xmlns:p14="http://schemas.microsoft.com/office/powerpoint/2010/main" val="29885857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F7ABF49-21F2-41FB-A713-C3CAE0031D16}"/>
              </a:ext>
            </a:extLst>
          </p:cNvPr>
          <p:cNvSpPr>
            <a:spLocks noGrp="1"/>
          </p:cNvSpPr>
          <p:nvPr>
            <p:ph type="title"/>
          </p:nvPr>
        </p:nvSpPr>
        <p:spPr/>
        <p:txBody>
          <a:bodyPr/>
          <a:lstStyle/>
          <a:p>
            <a:r>
              <a:rPr lang="es-PE" dirty="0"/>
              <a:t>NORMATIVIDAD</a:t>
            </a:r>
          </a:p>
        </p:txBody>
      </p:sp>
      <p:sp>
        <p:nvSpPr>
          <p:cNvPr id="4" name="Marcador de número de diapositiva 3">
            <a:extLst>
              <a:ext uri="{FF2B5EF4-FFF2-40B4-BE49-F238E27FC236}">
                <a16:creationId xmlns:a16="http://schemas.microsoft.com/office/drawing/2014/main" xmlns="" id="{5C57A683-9440-4439-B223-AC3E4529F49A}"/>
              </a:ext>
            </a:extLst>
          </p:cNvPr>
          <p:cNvSpPr>
            <a:spLocks noGrp="1"/>
          </p:cNvSpPr>
          <p:nvPr>
            <p:ph type="sldNum" sz="quarter" idx="12"/>
          </p:nvPr>
        </p:nvSpPr>
        <p:spPr/>
        <p:txBody>
          <a:bodyPr/>
          <a:lstStyle/>
          <a:p>
            <a:fld id="{254DE687-8845-4182-BC95-CE41F6D4EF53}" type="slidenum">
              <a:rPr lang="es-PE" smtClean="0"/>
              <a:t>18</a:t>
            </a:fld>
            <a:endParaRPr lang="es-PE"/>
          </a:p>
        </p:txBody>
      </p:sp>
      <p:pic>
        <p:nvPicPr>
          <p:cNvPr id="6" name="Marcador de contenido 5">
            <a:extLst>
              <a:ext uri="{FF2B5EF4-FFF2-40B4-BE49-F238E27FC236}">
                <a16:creationId xmlns:a16="http://schemas.microsoft.com/office/drawing/2014/main" xmlns="" id="{DC419381-0C12-4D1A-AEDF-4A5206D2323F}"/>
              </a:ext>
            </a:extLst>
          </p:cNvPr>
          <p:cNvPicPr>
            <a:picLocks noGrp="1" noChangeAspect="1"/>
          </p:cNvPicPr>
          <p:nvPr>
            <p:ph idx="1"/>
          </p:nvPr>
        </p:nvPicPr>
        <p:blipFill>
          <a:blip r:embed="rId2"/>
          <a:stretch>
            <a:fillRect/>
          </a:stretch>
        </p:blipFill>
        <p:spPr>
          <a:xfrm>
            <a:off x="628650" y="1964822"/>
            <a:ext cx="7886700" cy="4072943"/>
          </a:xfrm>
          <a:prstGeom prst="rect">
            <a:avLst/>
          </a:prstGeom>
        </p:spPr>
      </p:pic>
    </p:spTree>
    <p:extLst>
      <p:ext uri="{BB962C8B-B14F-4D97-AF65-F5344CB8AC3E}">
        <p14:creationId xmlns:p14="http://schemas.microsoft.com/office/powerpoint/2010/main" val="35371446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C451209-15D4-4E17-9C43-AE5DA04C93A2}"/>
              </a:ext>
            </a:extLst>
          </p:cNvPr>
          <p:cNvSpPr>
            <a:spLocks noGrp="1"/>
          </p:cNvSpPr>
          <p:nvPr>
            <p:ph type="title"/>
          </p:nvPr>
        </p:nvSpPr>
        <p:spPr/>
        <p:txBody>
          <a:bodyPr/>
          <a:lstStyle/>
          <a:p>
            <a:r>
              <a:rPr lang="es-PE" dirty="0"/>
              <a:t>IEC 60071-2</a:t>
            </a:r>
          </a:p>
        </p:txBody>
      </p:sp>
      <p:sp>
        <p:nvSpPr>
          <p:cNvPr id="4" name="Marcador de número de diapositiva 3">
            <a:extLst>
              <a:ext uri="{FF2B5EF4-FFF2-40B4-BE49-F238E27FC236}">
                <a16:creationId xmlns:a16="http://schemas.microsoft.com/office/drawing/2014/main" xmlns="" id="{6447FA6F-2EC6-4533-80FC-D6CF11A957FA}"/>
              </a:ext>
            </a:extLst>
          </p:cNvPr>
          <p:cNvSpPr>
            <a:spLocks noGrp="1"/>
          </p:cNvSpPr>
          <p:nvPr>
            <p:ph type="sldNum" sz="quarter" idx="12"/>
          </p:nvPr>
        </p:nvSpPr>
        <p:spPr/>
        <p:txBody>
          <a:bodyPr/>
          <a:lstStyle/>
          <a:p>
            <a:fld id="{254DE687-8845-4182-BC95-CE41F6D4EF53}" type="slidenum">
              <a:rPr lang="es-PE" smtClean="0"/>
              <a:t>19</a:t>
            </a:fld>
            <a:endParaRPr lang="es-PE"/>
          </a:p>
        </p:txBody>
      </p:sp>
      <p:pic>
        <p:nvPicPr>
          <p:cNvPr id="9" name="Marcador de contenido 8">
            <a:extLst>
              <a:ext uri="{FF2B5EF4-FFF2-40B4-BE49-F238E27FC236}">
                <a16:creationId xmlns:a16="http://schemas.microsoft.com/office/drawing/2014/main" xmlns="" id="{E39D3B48-7DED-4BD7-AF43-4AB83EBE92EF}"/>
              </a:ext>
            </a:extLst>
          </p:cNvPr>
          <p:cNvPicPr>
            <a:picLocks noGrp="1" noChangeAspect="1"/>
          </p:cNvPicPr>
          <p:nvPr>
            <p:ph idx="1"/>
          </p:nvPr>
        </p:nvPicPr>
        <p:blipFill>
          <a:blip r:embed="rId2"/>
          <a:stretch>
            <a:fillRect/>
          </a:stretch>
        </p:blipFill>
        <p:spPr>
          <a:xfrm>
            <a:off x="628650" y="2189001"/>
            <a:ext cx="7886700" cy="3624586"/>
          </a:xfrm>
          <a:prstGeom prst="rect">
            <a:avLst/>
          </a:prstGeom>
        </p:spPr>
      </p:pic>
    </p:spTree>
    <p:extLst>
      <p:ext uri="{BB962C8B-B14F-4D97-AF65-F5344CB8AC3E}">
        <p14:creationId xmlns:p14="http://schemas.microsoft.com/office/powerpoint/2010/main" val="26050018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C451209-15D4-4E17-9C43-AE5DA04C93A2}"/>
              </a:ext>
            </a:extLst>
          </p:cNvPr>
          <p:cNvSpPr>
            <a:spLocks noGrp="1"/>
          </p:cNvSpPr>
          <p:nvPr>
            <p:ph type="title"/>
          </p:nvPr>
        </p:nvSpPr>
        <p:spPr/>
        <p:txBody>
          <a:bodyPr/>
          <a:lstStyle/>
          <a:p>
            <a:r>
              <a:rPr lang="es-PE" dirty="0"/>
              <a:t>IEC 60071-2</a:t>
            </a:r>
          </a:p>
        </p:txBody>
      </p:sp>
      <p:sp>
        <p:nvSpPr>
          <p:cNvPr id="4" name="Marcador de número de diapositiva 3">
            <a:extLst>
              <a:ext uri="{FF2B5EF4-FFF2-40B4-BE49-F238E27FC236}">
                <a16:creationId xmlns:a16="http://schemas.microsoft.com/office/drawing/2014/main" xmlns="" id="{6447FA6F-2EC6-4533-80FC-D6CF11A957FA}"/>
              </a:ext>
            </a:extLst>
          </p:cNvPr>
          <p:cNvSpPr>
            <a:spLocks noGrp="1"/>
          </p:cNvSpPr>
          <p:nvPr>
            <p:ph type="sldNum" sz="quarter" idx="12"/>
          </p:nvPr>
        </p:nvSpPr>
        <p:spPr/>
        <p:txBody>
          <a:bodyPr/>
          <a:lstStyle/>
          <a:p>
            <a:fld id="{254DE687-8845-4182-BC95-CE41F6D4EF53}" type="slidenum">
              <a:rPr lang="es-PE" smtClean="0"/>
              <a:t>20</a:t>
            </a:fld>
            <a:endParaRPr lang="es-PE"/>
          </a:p>
        </p:txBody>
      </p:sp>
      <p:pic>
        <p:nvPicPr>
          <p:cNvPr id="3" name="Marcador de contenido 2">
            <a:extLst>
              <a:ext uri="{FF2B5EF4-FFF2-40B4-BE49-F238E27FC236}">
                <a16:creationId xmlns:a16="http://schemas.microsoft.com/office/drawing/2014/main" xmlns="" id="{4124C9E0-BB9D-4C46-A4C5-9F37684F4339}"/>
              </a:ext>
            </a:extLst>
          </p:cNvPr>
          <p:cNvPicPr>
            <a:picLocks noGrp="1" noChangeAspect="1"/>
          </p:cNvPicPr>
          <p:nvPr>
            <p:ph idx="1"/>
          </p:nvPr>
        </p:nvPicPr>
        <p:blipFill>
          <a:blip r:embed="rId2"/>
          <a:stretch>
            <a:fillRect/>
          </a:stretch>
        </p:blipFill>
        <p:spPr>
          <a:xfrm>
            <a:off x="628650" y="2278994"/>
            <a:ext cx="7886700" cy="3444600"/>
          </a:xfrm>
          <a:prstGeom prst="rect">
            <a:avLst/>
          </a:prstGeom>
        </p:spPr>
      </p:pic>
    </p:spTree>
    <p:extLst>
      <p:ext uri="{BB962C8B-B14F-4D97-AF65-F5344CB8AC3E}">
        <p14:creationId xmlns:p14="http://schemas.microsoft.com/office/powerpoint/2010/main" val="5959751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F7ABF49-21F2-41FB-A713-C3CAE0031D16}"/>
              </a:ext>
            </a:extLst>
          </p:cNvPr>
          <p:cNvSpPr>
            <a:spLocks noGrp="1"/>
          </p:cNvSpPr>
          <p:nvPr>
            <p:ph type="title"/>
          </p:nvPr>
        </p:nvSpPr>
        <p:spPr/>
        <p:txBody>
          <a:bodyPr/>
          <a:lstStyle/>
          <a:p>
            <a:r>
              <a:rPr lang="es-PE" dirty="0"/>
              <a:t>NORMATIVIDAD</a:t>
            </a:r>
          </a:p>
        </p:txBody>
      </p:sp>
      <p:sp>
        <p:nvSpPr>
          <p:cNvPr id="4" name="Marcador de número de diapositiva 3">
            <a:extLst>
              <a:ext uri="{FF2B5EF4-FFF2-40B4-BE49-F238E27FC236}">
                <a16:creationId xmlns:a16="http://schemas.microsoft.com/office/drawing/2014/main" xmlns="" id="{5C57A683-9440-4439-B223-AC3E4529F49A}"/>
              </a:ext>
            </a:extLst>
          </p:cNvPr>
          <p:cNvSpPr>
            <a:spLocks noGrp="1"/>
          </p:cNvSpPr>
          <p:nvPr>
            <p:ph type="sldNum" sz="quarter" idx="12"/>
          </p:nvPr>
        </p:nvSpPr>
        <p:spPr/>
        <p:txBody>
          <a:bodyPr/>
          <a:lstStyle/>
          <a:p>
            <a:fld id="{254DE687-8845-4182-BC95-CE41F6D4EF53}" type="slidenum">
              <a:rPr lang="es-PE" smtClean="0"/>
              <a:t>21</a:t>
            </a:fld>
            <a:endParaRPr lang="es-PE"/>
          </a:p>
        </p:txBody>
      </p:sp>
      <p:pic>
        <p:nvPicPr>
          <p:cNvPr id="7" name="Marcador de contenido 6">
            <a:extLst>
              <a:ext uri="{FF2B5EF4-FFF2-40B4-BE49-F238E27FC236}">
                <a16:creationId xmlns:a16="http://schemas.microsoft.com/office/drawing/2014/main" xmlns="" id="{E91596B9-4F7C-4DD5-AA73-7B34380F159A}"/>
              </a:ext>
            </a:extLst>
          </p:cNvPr>
          <p:cNvPicPr>
            <a:picLocks noGrp="1" noChangeAspect="1"/>
          </p:cNvPicPr>
          <p:nvPr>
            <p:ph idx="1"/>
          </p:nvPr>
        </p:nvPicPr>
        <p:blipFill>
          <a:blip r:embed="rId2"/>
          <a:stretch>
            <a:fillRect/>
          </a:stretch>
        </p:blipFill>
        <p:spPr>
          <a:xfrm>
            <a:off x="628650" y="2075217"/>
            <a:ext cx="7886700" cy="3852153"/>
          </a:xfrm>
          <a:prstGeom prst="rect">
            <a:avLst/>
          </a:prstGeom>
        </p:spPr>
      </p:pic>
    </p:spTree>
    <p:extLst>
      <p:ext uri="{BB962C8B-B14F-4D97-AF65-F5344CB8AC3E}">
        <p14:creationId xmlns:p14="http://schemas.microsoft.com/office/powerpoint/2010/main" val="32414550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C451209-15D4-4E17-9C43-AE5DA04C93A2}"/>
              </a:ext>
            </a:extLst>
          </p:cNvPr>
          <p:cNvSpPr>
            <a:spLocks noGrp="1"/>
          </p:cNvSpPr>
          <p:nvPr>
            <p:ph type="title"/>
          </p:nvPr>
        </p:nvSpPr>
        <p:spPr/>
        <p:txBody>
          <a:bodyPr/>
          <a:lstStyle/>
          <a:p>
            <a:r>
              <a:rPr lang="es-PE" dirty="0"/>
              <a:t>IEC 60815-1</a:t>
            </a:r>
          </a:p>
        </p:txBody>
      </p:sp>
      <p:sp>
        <p:nvSpPr>
          <p:cNvPr id="4" name="Marcador de número de diapositiva 3">
            <a:extLst>
              <a:ext uri="{FF2B5EF4-FFF2-40B4-BE49-F238E27FC236}">
                <a16:creationId xmlns:a16="http://schemas.microsoft.com/office/drawing/2014/main" xmlns="" id="{6447FA6F-2EC6-4533-80FC-D6CF11A957FA}"/>
              </a:ext>
            </a:extLst>
          </p:cNvPr>
          <p:cNvSpPr>
            <a:spLocks noGrp="1"/>
          </p:cNvSpPr>
          <p:nvPr>
            <p:ph type="sldNum" sz="quarter" idx="12"/>
          </p:nvPr>
        </p:nvSpPr>
        <p:spPr/>
        <p:txBody>
          <a:bodyPr/>
          <a:lstStyle/>
          <a:p>
            <a:fld id="{254DE687-8845-4182-BC95-CE41F6D4EF53}" type="slidenum">
              <a:rPr lang="es-PE" smtClean="0"/>
              <a:t>22</a:t>
            </a:fld>
            <a:endParaRPr lang="es-PE"/>
          </a:p>
        </p:txBody>
      </p:sp>
      <p:pic>
        <p:nvPicPr>
          <p:cNvPr id="10" name="Marcador de contenido 9">
            <a:extLst>
              <a:ext uri="{FF2B5EF4-FFF2-40B4-BE49-F238E27FC236}">
                <a16:creationId xmlns:a16="http://schemas.microsoft.com/office/drawing/2014/main" xmlns="" id="{9D50E2A7-074D-4230-BA93-7E90363CE20F}"/>
              </a:ext>
            </a:extLst>
          </p:cNvPr>
          <p:cNvPicPr>
            <a:picLocks noGrp="1" noChangeAspect="1"/>
          </p:cNvPicPr>
          <p:nvPr>
            <p:ph idx="1"/>
          </p:nvPr>
        </p:nvPicPr>
        <p:blipFill>
          <a:blip r:embed="rId2"/>
          <a:stretch>
            <a:fillRect/>
          </a:stretch>
        </p:blipFill>
        <p:spPr>
          <a:xfrm>
            <a:off x="628650" y="2126060"/>
            <a:ext cx="7886700" cy="3750468"/>
          </a:xfrm>
          <a:prstGeom prst="rect">
            <a:avLst/>
          </a:prstGeom>
        </p:spPr>
      </p:pic>
    </p:spTree>
    <p:extLst>
      <p:ext uri="{BB962C8B-B14F-4D97-AF65-F5344CB8AC3E}">
        <p14:creationId xmlns:p14="http://schemas.microsoft.com/office/powerpoint/2010/main" val="20049225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C451209-15D4-4E17-9C43-AE5DA04C93A2}"/>
              </a:ext>
            </a:extLst>
          </p:cNvPr>
          <p:cNvSpPr>
            <a:spLocks noGrp="1"/>
          </p:cNvSpPr>
          <p:nvPr>
            <p:ph type="title"/>
          </p:nvPr>
        </p:nvSpPr>
        <p:spPr/>
        <p:txBody>
          <a:bodyPr/>
          <a:lstStyle/>
          <a:p>
            <a:r>
              <a:rPr lang="es-PE" dirty="0"/>
              <a:t>IEC 60815-1</a:t>
            </a:r>
          </a:p>
        </p:txBody>
      </p:sp>
      <p:sp>
        <p:nvSpPr>
          <p:cNvPr id="4" name="Marcador de número de diapositiva 3">
            <a:extLst>
              <a:ext uri="{FF2B5EF4-FFF2-40B4-BE49-F238E27FC236}">
                <a16:creationId xmlns:a16="http://schemas.microsoft.com/office/drawing/2014/main" xmlns="" id="{6447FA6F-2EC6-4533-80FC-D6CF11A957FA}"/>
              </a:ext>
            </a:extLst>
          </p:cNvPr>
          <p:cNvSpPr>
            <a:spLocks noGrp="1"/>
          </p:cNvSpPr>
          <p:nvPr>
            <p:ph type="sldNum" sz="quarter" idx="12"/>
          </p:nvPr>
        </p:nvSpPr>
        <p:spPr/>
        <p:txBody>
          <a:bodyPr/>
          <a:lstStyle/>
          <a:p>
            <a:fld id="{254DE687-8845-4182-BC95-CE41F6D4EF53}" type="slidenum">
              <a:rPr lang="es-PE" smtClean="0"/>
              <a:t>23</a:t>
            </a:fld>
            <a:endParaRPr lang="es-PE"/>
          </a:p>
        </p:txBody>
      </p:sp>
      <p:pic>
        <p:nvPicPr>
          <p:cNvPr id="10" name="Marcador de contenido 9">
            <a:extLst>
              <a:ext uri="{FF2B5EF4-FFF2-40B4-BE49-F238E27FC236}">
                <a16:creationId xmlns:a16="http://schemas.microsoft.com/office/drawing/2014/main" xmlns="" id="{600EBBFA-F0EF-4749-B97D-6AE7FF037EE3}"/>
              </a:ext>
            </a:extLst>
          </p:cNvPr>
          <p:cNvPicPr>
            <a:picLocks noGrp="1" noChangeAspect="1"/>
          </p:cNvPicPr>
          <p:nvPr>
            <p:ph idx="1"/>
          </p:nvPr>
        </p:nvPicPr>
        <p:blipFill>
          <a:blip r:embed="rId2"/>
          <a:stretch>
            <a:fillRect/>
          </a:stretch>
        </p:blipFill>
        <p:spPr>
          <a:xfrm>
            <a:off x="628650" y="2070958"/>
            <a:ext cx="7886700" cy="3860672"/>
          </a:xfrm>
          <a:prstGeom prst="rect">
            <a:avLst/>
          </a:prstGeom>
        </p:spPr>
      </p:pic>
    </p:spTree>
    <p:extLst>
      <p:ext uri="{BB962C8B-B14F-4D97-AF65-F5344CB8AC3E}">
        <p14:creationId xmlns:p14="http://schemas.microsoft.com/office/powerpoint/2010/main" val="5585271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BB5F617-8A86-48A8-83E7-259C731FB7B5}"/>
              </a:ext>
            </a:extLst>
          </p:cNvPr>
          <p:cNvSpPr>
            <a:spLocks noGrp="1"/>
          </p:cNvSpPr>
          <p:nvPr>
            <p:ph type="title"/>
          </p:nvPr>
        </p:nvSpPr>
        <p:spPr/>
        <p:txBody>
          <a:bodyPr/>
          <a:lstStyle/>
          <a:p>
            <a:r>
              <a:rPr lang="es-PE" dirty="0"/>
              <a:t>NORMATIVIDAD</a:t>
            </a:r>
          </a:p>
        </p:txBody>
      </p:sp>
      <p:pic>
        <p:nvPicPr>
          <p:cNvPr id="5" name="Marcador de contenido 4">
            <a:extLst>
              <a:ext uri="{FF2B5EF4-FFF2-40B4-BE49-F238E27FC236}">
                <a16:creationId xmlns:a16="http://schemas.microsoft.com/office/drawing/2014/main" xmlns="" id="{77A1D265-B3C3-4EBD-9895-D6AF0F4033B8}"/>
              </a:ext>
            </a:extLst>
          </p:cNvPr>
          <p:cNvPicPr>
            <a:picLocks noGrp="1" noChangeAspect="1"/>
          </p:cNvPicPr>
          <p:nvPr>
            <p:ph idx="1"/>
          </p:nvPr>
        </p:nvPicPr>
        <p:blipFill>
          <a:blip r:embed="rId2"/>
          <a:stretch>
            <a:fillRect/>
          </a:stretch>
        </p:blipFill>
        <p:spPr>
          <a:xfrm>
            <a:off x="633412" y="1958181"/>
            <a:ext cx="7877175" cy="4086225"/>
          </a:xfrm>
          <a:prstGeom prst="rect">
            <a:avLst/>
          </a:prstGeom>
        </p:spPr>
      </p:pic>
      <p:sp>
        <p:nvSpPr>
          <p:cNvPr id="4" name="Marcador de número de diapositiva 3">
            <a:extLst>
              <a:ext uri="{FF2B5EF4-FFF2-40B4-BE49-F238E27FC236}">
                <a16:creationId xmlns:a16="http://schemas.microsoft.com/office/drawing/2014/main" xmlns="" id="{68BAAE82-7D4C-462C-A716-E4A99C7C8128}"/>
              </a:ext>
            </a:extLst>
          </p:cNvPr>
          <p:cNvSpPr>
            <a:spLocks noGrp="1"/>
          </p:cNvSpPr>
          <p:nvPr>
            <p:ph type="sldNum" sz="quarter" idx="12"/>
          </p:nvPr>
        </p:nvSpPr>
        <p:spPr/>
        <p:txBody>
          <a:bodyPr/>
          <a:lstStyle/>
          <a:p>
            <a:fld id="{254DE687-8845-4182-BC95-CE41F6D4EF53}" type="slidenum">
              <a:rPr lang="es-PE" smtClean="0"/>
              <a:t>24</a:t>
            </a:fld>
            <a:endParaRPr lang="es-PE"/>
          </a:p>
        </p:txBody>
      </p:sp>
    </p:spTree>
    <p:extLst>
      <p:ext uri="{BB962C8B-B14F-4D97-AF65-F5344CB8AC3E}">
        <p14:creationId xmlns:p14="http://schemas.microsoft.com/office/powerpoint/2010/main" val="26334164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67EE9AD-D9A7-44F3-A4D4-81FC520A8C81}"/>
              </a:ext>
            </a:extLst>
          </p:cNvPr>
          <p:cNvSpPr>
            <a:spLocks noGrp="1"/>
          </p:cNvSpPr>
          <p:nvPr>
            <p:ph type="title"/>
          </p:nvPr>
        </p:nvSpPr>
        <p:spPr/>
        <p:txBody>
          <a:bodyPr/>
          <a:lstStyle/>
          <a:p>
            <a:r>
              <a:rPr lang="es-PE" dirty="0"/>
              <a:t>ANSI C29.1</a:t>
            </a:r>
          </a:p>
        </p:txBody>
      </p:sp>
      <p:pic>
        <p:nvPicPr>
          <p:cNvPr id="5" name="Marcador de contenido 4">
            <a:extLst>
              <a:ext uri="{FF2B5EF4-FFF2-40B4-BE49-F238E27FC236}">
                <a16:creationId xmlns:a16="http://schemas.microsoft.com/office/drawing/2014/main" xmlns="" id="{1BDDA565-FCA8-442D-BF06-9281BDA3CFF5}"/>
              </a:ext>
            </a:extLst>
          </p:cNvPr>
          <p:cNvPicPr>
            <a:picLocks noGrp="1" noChangeAspect="1"/>
          </p:cNvPicPr>
          <p:nvPr>
            <p:ph idx="1"/>
          </p:nvPr>
        </p:nvPicPr>
        <p:blipFill>
          <a:blip r:embed="rId2"/>
          <a:stretch>
            <a:fillRect/>
          </a:stretch>
        </p:blipFill>
        <p:spPr>
          <a:xfrm>
            <a:off x="833437" y="2377281"/>
            <a:ext cx="7477125" cy="3248025"/>
          </a:xfrm>
          <a:prstGeom prst="rect">
            <a:avLst/>
          </a:prstGeom>
        </p:spPr>
      </p:pic>
      <p:sp>
        <p:nvSpPr>
          <p:cNvPr id="4" name="Marcador de número de diapositiva 3">
            <a:extLst>
              <a:ext uri="{FF2B5EF4-FFF2-40B4-BE49-F238E27FC236}">
                <a16:creationId xmlns:a16="http://schemas.microsoft.com/office/drawing/2014/main" xmlns="" id="{52197C1B-0604-47FC-A87D-4F8D871CCD3D}"/>
              </a:ext>
            </a:extLst>
          </p:cNvPr>
          <p:cNvSpPr>
            <a:spLocks noGrp="1"/>
          </p:cNvSpPr>
          <p:nvPr>
            <p:ph type="sldNum" sz="quarter" idx="12"/>
          </p:nvPr>
        </p:nvSpPr>
        <p:spPr/>
        <p:txBody>
          <a:bodyPr/>
          <a:lstStyle/>
          <a:p>
            <a:fld id="{254DE687-8845-4182-BC95-CE41F6D4EF53}" type="slidenum">
              <a:rPr lang="es-PE" smtClean="0"/>
              <a:t>25</a:t>
            </a:fld>
            <a:endParaRPr lang="es-PE"/>
          </a:p>
        </p:txBody>
      </p:sp>
    </p:spTree>
    <p:extLst>
      <p:ext uri="{BB962C8B-B14F-4D97-AF65-F5344CB8AC3E}">
        <p14:creationId xmlns:p14="http://schemas.microsoft.com/office/powerpoint/2010/main" val="34237603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PE" sz="4000" dirty="0"/>
              <a:t>COORDINACIÓN DE AISLAMIENTO</a:t>
            </a:r>
          </a:p>
        </p:txBody>
      </p:sp>
      <p:sp>
        <p:nvSpPr>
          <p:cNvPr id="3" name="Subtítulo 2"/>
          <p:cNvSpPr>
            <a:spLocks noGrp="1"/>
          </p:cNvSpPr>
          <p:nvPr>
            <p:ph type="subTitle" idx="1"/>
          </p:nvPr>
        </p:nvSpPr>
        <p:spPr/>
        <p:txBody>
          <a:bodyPr/>
          <a:lstStyle/>
          <a:p>
            <a:r>
              <a:rPr lang="es-PE" dirty="0"/>
              <a:t>2</a:t>
            </a:r>
          </a:p>
        </p:txBody>
      </p:sp>
      <p:sp>
        <p:nvSpPr>
          <p:cNvPr id="5" name="Marcador de número de diapositiva 4"/>
          <p:cNvSpPr>
            <a:spLocks noGrp="1"/>
          </p:cNvSpPr>
          <p:nvPr>
            <p:ph type="sldNum" sz="quarter" idx="12"/>
          </p:nvPr>
        </p:nvSpPr>
        <p:spPr/>
        <p:txBody>
          <a:bodyPr/>
          <a:lstStyle/>
          <a:p>
            <a:fld id="{254DE687-8845-4182-BC95-CE41F6D4EF53}" type="slidenum">
              <a:rPr lang="es-PE" smtClean="0"/>
              <a:pPr/>
              <a:t>26</a:t>
            </a:fld>
            <a:endParaRPr lang="es-PE"/>
          </a:p>
        </p:txBody>
      </p:sp>
    </p:spTree>
    <p:extLst>
      <p:ext uri="{BB962C8B-B14F-4D97-AF65-F5344CB8AC3E}">
        <p14:creationId xmlns:p14="http://schemas.microsoft.com/office/powerpoint/2010/main" val="16571202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A493BF16-0E32-40DE-A7B1-CAB818A1A2AD}"/>
              </a:ext>
            </a:extLst>
          </p:cNvPr>
          <p:cNvSpPr>
            <a:spLocks noGrp="1"/>
          </p:cNvSpPr>
          <p:nvPr>
            <p:ph type="title"/>
          </p:nvPr>
        </p:nvSpPr>
        <p:spPr/>
        <p:txBody>
          <a:bodyPr/>
          <a:lstStyle/>
          <a:p>
            <a:r>
              <a:rPr lang="es-PE" dirty="0"/>
              <a:t>ESTUDIO DE COORDINACION DEL AISLAMIENTO</a:t>
            </a:r>
          </a:p>
        </p:txBody>
      </p:sp>
      <p:pic>
        <p:nvPicPr>
          <p:cNvPr id="7" name="Marcador de contenido 6">
            <a:extLst>
              <a:ext uri="{FF2B5EF4-FFF2-40B4-BE49-F238E27FC236}">
                <a16:creationId xmlns:a16="http://schemas.microsoft.com/office/drawing/2014/main" xmlns="" id="{C88589E6-C900-4A66-99D1-249B5986E55D}"/>
              </a:ext>
            </a:extLst>
          </p:cNvPr>
          <p:cNvPicPr>
            <a:picLocks noGrp="1" noChangeAspect="1"/>
          </p:cNvPicPr>
          <p:nvPr>
            <p:ph idx="1"/>
          </p:nvPr>
        </p:nvPicPr>
        <p:blipFill>
          <a:blip r:embed="rId2"/>
          <a:stretch>
            <a:fillRect/>
          </a:stretch>
        </p:blipFill>
        <p:spPr>
          <a:xfrm>
            <a:off x="976312" y="2196306"/>
            <a:ext cx="7191375" cy="3609975"/>
          </a:xfrm>
          <a:prstGeom prst="rect">
            <a:avLst/>
          </a:prstGeom>
        </p:spPr>
      </p:pic>
      <p:sp>
        <p:nvSpPr>
          <p:cNvPr id="4" name="Marcador de número de diapositiva 3">
            <a:extLst>
              <a:ext uri="{FF2B5EF4-FFF2-40B4-BE49-F238E27FC236}">
                <a16:creationId xmlns:a16="http://schemas.microsoft.com/office/drawing/2014/main" xmlns="" id="{9D9B4ADF-920A-48D5-BB51-35E57349575F}"/>
              </a:ext>
            </a:extLst>
          </p:cNvPr>
          <p:cNvSpPr>
            <a:spLocks noGrp="1"/>
          </p:cNvSpPr>
          <p:nvPr>
            <p:ph type="sldNum" sz="quarter" idx="12"/>
          </p:nvPr>
        </p:nvSpPr>
        <p:spPr/>
        <p:txBody>
          <a:bodyPr/>
          <a:lstStyle/>
          <a:p>
            <a:fld id="{254DE687-8845-4182-BC95-CE41F6D4EF53}" type="slidenum">
              <a:rPr lang="es-PE" smtClean="0"/>
              <a:pPr/>
              <a:t>27</a:t>
            </a:fld>
            <a:endParaRPr lang="es-PE"/>
          </a:p>
        </p:txBody>
      </p:sp>
    </p:spTree>
    <p:extLst>
      <p:ext uri="{BB962C8B-B14F-4D97-AF65-F5344CB8AC3E}">
        <p14:creationId xmlns:p14="http://schemas.microsoft.com/office/powerpoint/2010/main" val="19387932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A493BF16-0E32-40DE-A7B1-CAB818A1A2AD}"/>
              </a:ext>
            </a:extLst>
          </p:cNvPr>
          <p:cNvSpPr>
            <a:spLocks noGrp="1"/>
          </p:cNvSpPr>
          <p:nvPr>
            <p:ph type="title"/>
          </p:nvPr>
        </p:nvSpPr>
        <p:spPr/>
        <p:txBody>
          <a:bodyPr/>
          <a:lstStyle/>
          <a:p>
            <a:r>
              <a:rPr lang="es-PE" dirty="0"/>
              <a:t>ESTUDIO DE COORDINACION DEL AISLAMIENTO</a:t>
            </a:r>
          </a:p>
        </p:txBody>
      </p:sp>
      <p:sp>
        <p:nvSpPr>
          <p:cNvPr id="4" name="Marcador de número de diapositiva 3">
            <a:extLst>
              <a:ext uri="{FF2B5EF4-FFF2-40B4-BE49-F238E27FC236}">
                <a16:creationId xmlns:a16="http://schemas.microsoft.com/office/drawing/2014/main" xmlns="" id="{9D9B4ADF-920A-48D5-BB51-35E57349575F}"/>
              </a:ext>
            </a:extLst>
          </p:cNvPr>
          <p:cNvSpPr>
            <a:spLocks noGrp="1"/>
          </p:cNvSpPr>
          <p:nvPr>
            <p:ph type="sldNum" sz="quarter" idx="12"/>
          </p:nvPr>
        </p:nvSpPr>
        <p:spPr/>
        <p:txBody>
          <a:bodyPr/>
          <a:lstStyle/>
          <a:p>
            <a:fld id="{254DE687-8845-4182-BC95-CE41F6D4EF53}" type="slidenum">
              <a:rPr lang="es-PE" smtClean="0"/>
              <a:pPr/>
              <a:t>28</a:t>
            </a:fld>
            <a:endParaRPr lang="es-PE"/>
          </a:p>
        </p:txBody>
      </p:sp>
      <p:pic>
        <p:nvPicPr>
          <p:cNvPr id="6" name="Marcador de contenido 5">
            <a:extLst>
              <a:ext uri="{FF2B5EF4-FFF2-40B4-BE49-F238E27FC236}">
                <a16:creationId xmlns:a16="http://schemas.microsoft.com/office/drawing/2014/main" xmlns="" id="{353B2268-6FF3-4870-B053-3708B8EB4DAD}"/>
              </a:ext>
            </a:extLst>
          </p:cNvPr>
          <p:cNvPicPr>
            <a:picLocks noGrp="1" noChangeAspect="1"/>
          </p:cNvPicPr>
          <p:nvPr>
            <p:ph idx="1"/>
          </p:nvPr>
        </p:nvPicPr>
        <p:blipFill>
          <a:blip r:embed="rId2"/>
          <a:stretch>
            <a:fillRect/>
          </a:stretch>
        </p:blipFill>
        <p:spPr>
          <a:xfrm>
            <a:off x="923925" y="2310606"/>
            <a:ext cx="7296150" cy="3381375"/>
          </a:xfrm>
          <a:prstGeom prst="rect">
            <a:avLst/>
          </a:prstGeom>
        </p:spPr>
      </p:pic>
    </p:spTree>
    <p:extLst>
      <p:ext uri="{BB962C8B-B14F-4D97-AF65-F5344CB8AC3E}">
        <p14:creationId xmlns:p14="http://schemas.microsoft.com/office/powerpoint/2010/main" val="4048276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879485C-74EF-491D-93D8-D1A088D00297}"/>
              </a:ext>
            </a:extLst>
          </p:cNvPr>
          <p:cNvSpPr>
            <a:spLocks noGrp="1"/>
          </p:cNvSpPr>
          <p:nvPr>
            <p:ph type="title"/>
          </p:nvPr>
        </p:nvSpPr>
        <p:spPr/>
        <p:txBody>
          <a:bodyPr/>
          <a:lstStyle/>
          <a:p>
            <a:r>
              <a:rPr lang="es-PE" dirty="0"/>
              <a:t>CLASES Y FORMAS DE TENSIONES Y SOBRETENSIONES</a:t>
            </a:r>
          </a:p>
        </p:txBody>
      </p:sp>
      <p:sp>
        <p:nvSpPr>
          <p:cNvPr id="4" name="Marcador de número de diapositiva 3">
            <a:extLst>
              <a:ext uri="{FF2B5EF4-FFF2-40B4-BE49-F238E27FC236}">
                <a16:creationId xmlns:a16="http://schemas.microsoft.com/office/drawing/2014/main" xmlns="" id="{69A4ECFC-9E2A-4C89-B803-0B05B0297F10}"/>
              </a:ext>
            </a:extLst>
          </p:cNvPr>
          <p:cNvSpPr>
            <a:spLocks noGrp="1"/>
          </p:cNvSpPr>
          <p:nvPr>
            <p:ph type="sldNum" sz="quarter" idx="12"/>
          </p:nvPr>
        </p:nvSpPr>
        <p:spPr/>
        <p:txBody>
          <a:bodyPr/>
          <a:lstStyle/>
          <a:p>
            <a:fld id="{254DE687-8845-4182-BC95-CE41F6D4EF53}" type="slidenum">
              <a:rPr lang="es-PE" smtClean="0"/>
              <a:t>29</a:t>
            </a:fld>
            <a:endParaRPr lang="es-PE"/>
          </a:p>
        </p:txBody>
      </p:sp>
      <p:pic>
        <p:nvPicPr>
          <p:cNvPr id="10" name="Marcador de contenido 9">
            <a:extLst>
              <a:ext uri="{FF2B5EF4-FFF2-40B4-BE49-F238E27FC236}">
                <a16:creationId xmlns:a16="http://schemas.microsoft.com/office/drawing/2014/main" xmlns="" id="{F337B80F-327F-4B67-849D-E0BA3C13BCC8}"/>
              </a:ext>
            </a:extLst>
          </p:cNvPr>
          <p:cNvPicPr>
            <a:picLocks noGrp="1" noChangeAspect="1"/>
          </p:cNvPicPr>
          <p:nvPr>
            <p:ph idx="1"/>
          </p:nvPr>
        </p:nvPicPr>
        <p:blipFill>
          <a:blip r:embed="rId2"/>
          <a:stretch>
            <a:fillRect/>
          </a:stretch>
        </p:blipFill>
        <p:spPr>
          <a:xfrm>
            <a:off x="1153092" y="1825625"/>
            <a:ext cx="6837816" cy="4351338"/>
          </a:xfrm>
          <a:prstGeom prst="rect">
            <a:avLst/>
          </a:prstGeom>
        </p:spPr>
      </p:pic>
      <p:sp>
        <p:nvSpPr>
          <p:cNvPr id="11" name="Flecha: a la derecha 10">
            <a:hlinkClick r:id="rId3"/>
            <a:extLst>
              <a:ext uri="{FF2B5EF4-FFF2-40B4-BE49-F238E27FC236}">
                <a16:creationId xmlns:a16="http://schemas.microsoft.com/office/drawing/2014/main" xmlns="" id="{B961F97B-ECB4-4519-806A-78D509C5B3C3}"/>
              </a:ext>
            </a:extLst>
          </p:cNvPr>
          <p:cNvSpPr/>
          <p:nvPr/>
        </p:nvSpPr>
        <p:spPr>
          <a:xfrm>
            <a:off x="7990908" y="4853354"/>
            <a:ext cx="524442" cy="7877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7204874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62F3851-3136-4744-8CB6-85E9074165C4}"/>
              </a:ext>
            </a:extLst>
          </p:cNvPr>
          <p:cNvSpPr>
            <a:spLocks noGrp="1"/>
          </p:cNvSpPr>
          <p:nvPr>
            <p:ph type="title"/>
          </p:nvPr>
        </p:nvSpPr>
        <p:spPr/>
        <p:txBody>
          <a:bodyPr/>
          <a:lstStyle/>
          <a:p>
            <a:r>
              <a:rPr lang="es-PE" dirty="0"/>
              <a:t>SELECCIÓN DEL AISLAMIENTO</a:t>
            </a:r>
          </a:p>
        </p:txBody>
      </p:sp>
      <p:sp>
        <p:nvSpPr>
          <p:cNvPr id="3" name="Marcador de contenido 2">
            <a:extLst>
              <a:ext uri="{FF2B5EF4-FFF2-40B4-BE49-F238E27FC236}">
                <a16:creationId xmlns:a16="http://schemas.microsoft.com/office/drawing/2014/main" xmlns="" id="{AC5668ED-6A99-4E23-A092-43E8FAEF8B15}"/>
              </a:ext>
            </a:extLst>
          </p:cNvPr>
          <p:cNvSpPr>
            <a:spLocks noGrp="1"/>
          </p:cNvSpPr>
          <p:nvPr>
            <p:ph idx="1"/>
          </p:nvPr>
        </p:nvSpPr>
        <p:spPr/>
        <p:txBody>
          <a:bodyPr>
            <a:normAutofit lnSpcReduction="10000"/>
          </a:bodyPr>
          <a:lstStyle/>
          <a:p>
            <a:pPr algn="just"/>
            <a:r>
              <a:rPr lang="es-PE" dirty="0"/>
              <a:t>Una selección óptima de los aislamientos y de los dispositivos de protección contra sobretensiones requiere un conocimiento riguroso de:</a:t>
            </a:r>
          </a:p>
          <a:p>
            <a:pPr marL="0" indent="0" algn="just">
              <a:buNone/>
            </a:pPr>
            <a:r>
              <a:rPr lang="es-PE" dirty="0"/>
              <a:t>– el origen y la distribución estadística de las sobretensiones que se pueden originar.</a:t>
            </a:r>
          </a:p>
          <a:p>
            <a:pPr marL="0" indent="0" algn="just">
              <a:buNone/>
            </a:pPr>
            <a:r>
              <a:rPr lang="es-PE" dirty="0"/>
              <a:t>– la caracterización de los distintos tipos de aislamientos.</a:t>
            </a:r>
          </a:p>
          <a:p>
            <a:pPr marL="0" indent="0" algn="just">
              <a:buNone/>
            </a:pPr>
            <a:r>
              <a:rPr lang="es-PE" dirty="0"/>
              <a:t>– los dispositivos de protección que es posible seleccionar o instalar.</a:t>
            </a:r>
          </a:p>
          <a:p>
            <a:pPr marL="0" indent="0" algn="just">
              <a:buNone/>
            </a:pPr>
            <a:r>
              <a:rPr lang="es-PE" dirty="0"/>
              <a:t>– el coste de las distintas opciones o estrategias.</a:t>
            </a:r>
          </a:p>
        </p:txBody>
      </p:sp>
      <p:sp>
        <p:nvSpPr>
          <p:cNvPr id="4" name="Marcador de número de diapositiva 3">
            <a:extLst>
              <a:ext uri="{FF2B5EF4-FFF2-40B4-BE49-F238E27FC236}">
                <a16:creationId xmlns:a16="http://schemas.microsoft.com/office/drawing/2014/main" xmlns="" id="{80C5939E-235F-4F02-9E3F-ADE43127BF9D}"/>
              </a:ext>
            </a:extLst>
          </p:cNvPr>
          <p:cNvSpPr>
            <a:spLocks noGrp="1"/>
          </p:cNvSpPr>
          <p:nvPr>
            <p:ph type="sldNum" sz="quarter" idx="12"/>
          </p:nvPr>
        </p:nvSpPr>
        <p:spPr/>
        <p:txBody>
          <a:bodyPr/>
          <a:lstStyle/>
          <a:p>
            <a:fld id="{254DE687-8845-4182-BC95-CE41F6D4EF53}" type="slidenum">
              <a:rPr lang="es-PE" smtClean="0"/>
              <a:t>30</a:t>
            </a:fld>
            <a:endParaRPr lang="es-PE"/>
          </a:p>
        </p:txBody>
      </p:sp>
    </p:spTree>
    <p:extLst>
      <p:ext uri="{BB962C8B-B14F-4D97-AF65-F5344CB8AC3E}">
        <p14:creationId xmlns:p14="http://schemas.microsoft.com/office/powerpoint/2010/main" val="805653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F21C1F-A913-47B5-B648-650175EC6ED5}"/>
              </a:ext>
            </a:extLst>
          </p:cNvPr>
          <p:cNvSpPr>
            <a:spLocks noGrp="1"/>
          </p:cNvSpPr>
          <p:nvPr>
            <p:ph type="title"/>
          </p:nvPr>
        </p:nvSpPr>
        <p:spPr/>
        <p:txBody>
          <a:bodyPr/>
          <a:lstStyle/>
          <a:p>
            <a:r>
              <a:rPr lang="es-PE" dirty="0"/>
              <a:t>SOBRETENSIONES EN REDES ELECTRICAS</a:t>
            </a:r>
          </a:p>
        </p:txBody>
      </p:sp>
      <p:sp>
        <p:nvSpPr>
          <p:cNvPr id="3" name="Marcador de contenido 2">
            <a:extLst>
              <a:ext uri="{FF2B5EF4-FFF2-40B4-BE49-F238E27FC236}">
                <a16:creationId xmlns:a16="http://schemas.microsoft.com/office/drawing/2014/main" xmlns="" id="{CC8DFCA4-9B62-43D0-9549-4577A73521D6}"/>
              </a:ext>
            </a:extLst>
          </p:cNvPr>
          <p:cNvSpPr>
            <a:spLocks noGrp="1"/>
          </p:cNvSpPr>
          <p:nvPr>
            <p:ph idx="1"/>
          </p:nvPr>
        </p:nvSpPr>
        <p:spPr/>
        <p:txBody>
          <a:bodyPr>
            <a:normAutofit fontScale="92500" lnSpcReduction="10000"/>
          </a:bodyPr>
          <a:lstStyle/>
          <a:p>
            <a:pPr algn="just"/>
            <a:r>
              <a:rPr lang="es-PE" dirty="0"/>
              <a:t>El cálculo de las sobretensiones es vital para el diseño de redes eléctricas</a:t>
            </a:r>
          </a:p>
          <a:p>
            <a:pPr algn="just"/>
            <a:r>
              <a:rPr lang="es-PE" dirty="0"/>
              <a:t>El cálculo servirá para escoger el nivel de aislamiento y las protecciones de los equipos</a:t>
            </a:r>
          </a:p>
          <a:p>
            <a:pPr algn="just"/>
            <a:r>
              <a:rPr lang="es-PE" dirty="0"/>
              <a:t>Objetivos:</a:t>
            </a:r>
          </a:p>
          <a:p>
            <a:pPr marL="0" indent="0" algn="just">
              <a:buNone/>
            </a:pPr>
            <a:r>
              <a:rPr lang="es-PE" dirty="0"/>
              <a:t>– establecer el origen y el tipo de sobretensiones que es necesario determinar para una selección adecuada de aislamientos y medios de protección,</a:t>
            </a:r>
          </a:p>
          <a:p>
            <a:pPr marL="0" indent="0" algn="just">
              <a:buNone/>
            </a:pPr>
            <a:r>
              <a:rPr lang="es-PE" dirty="0"/>
              <a:t>– determinar la distribución estadística de las sobretensiones que serán empleadas en la selección de los aislamientos</a:t>
            </a:r>
          </a:p>
        </p:txBody>
      </p:sp>
      <p:sp>
        <p:nvSpPr>
          <p:cNvPr id="4" name="Marcador de número de diapositiva 3">
            <a:extLst>
              <a:ext uri="{FF2B5EF4-FFF2-40B4-BE49-F238E27FC236}">
                <a16:creationId xmlns:a16="http://schemas.microsoft.com/office/drawing/2014/main" xmlns="" id="{5E45D7B5-E547-4F2E-92CF-724D4C0780C1}"/>
              </a:ext>
            </a:extLst>
          </p:cNvPr>
          <p:cNvSpPr>
            <a:spLocks noGrp="1"/>
          </p:cNvSpPr>
          <p:nvPr>
            <p:ph type="sldNum" sz="quarter" idx="12"/>
          </p:nvPr>
        </p:nvSpPr>
        <p:spPr/>
        <p:txBody>
          <a:bodyPr/>
          <a:lstStyle/>
          <a:p>
            <a:fld id="{254DE687-8845-4182-BC95-CE41F6D4EF53}" type="slidenum">
              <a:rPr lang="es-PE" smtClean="0"/>
              <a:t>31</a:t>
            </a:fld>
            <a:endParaRPr lang="es-PE"/>
          </a:p>
        </p:txBody>
      </p:sp>
    </p:spTree>
    <p:extLst>
      <p:ext uri="{BB962C8B-B14F-4D97-AF65-F5344CB8AC3E}">
        <p14:creationId xmlns:p14="http://schemas.microsoft.com/office/powerpoint/2010/main" val="14812928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1BFBC00-0AA1-4264-AED7-ADEB8BAB3E77}"/>
              </a:ext>
            </a:extLst>
          </p:cNvPr>
          <p:cNvSpPr>
            <a:spLocks noGrp="1"/>
          </p:cNvSpPr>
          <p:nvPr>
            <p:ph type="title"/>
          </p:nvPr>
        </p:nvSpPr>
        <p:spPr/>
        <p:txBody>
          <a:bodyPr/>
          <a:lstStyle/>
          <a:p>
            <a:r>
              <a:rPr lang="es-PE" dirty="0"/>
              <a:t>PARAMETROS DE LAS SOBRETENSIONES</a:t>
            </a:r>
          </a:p>
        </p:txBody>
      </p:sp>
      <p:pic>
        <p:nvPicPr>
          <p:cNvPr id="5" name="Marcador de contenido 4">
            <a:extLst>
              <a:ext uri="{FF2B5EF4-FFF2-40B4-BE49-F238E27FC236}">
                <a16:creationId xmlns:a16="http://schemas.microsoft.com/office/drawing/2014/main" xmlns="" id="{0474B05D-935D-4244-8935-AC6D1FF784B0}"/>
              </a:ext>
            </a:extLst>
          </p:cNvPr>
          <p:cNvPicPr>
            <a:picLocks noGrp="1" noChangeAspect="1"/>
          </p:cNvPicPr>
          <p:nvPr>
            <p:ph idx="1"/>
          </p:nvPr>
        </p:nvPicPr>
        <p:blipFill>
          <a:blip r:embed="rId2"/>
          <a:stretch>
            <a:fillRect/>
          </a:stretch>
        </p:blipFill>
        <p:spPr>
          <a:xfrm>
            <a:off x="1448972" y="2031494"/>
            <a:ext cx="5879062" cy="3708124"/>
          </a:xfrm>
          <a:prstGeom prst="rect">
            <a:avLst/>
          </a:prstGeom>
        </p:spPr>
      </p:pic>
      <p:sp>
        <p:nvSpPr>
          <p:cNvPr id="4" name="Marcador de número de diapositiva 3">
            <a:extLst>
              <a:ext uri="{FF2B5EF4-FFF2-40B4-BE49-F238E27FC236}">
                <a16:creationId xmlns:a16="http://schemas.microsoft.com/office/drawing/2014/main" xmlns="" id="{76921C70-B2EE-4581-8B46-A8BD698C6FC0}"/>
              </a:ext>
            </a:extLst>
          </p:cNvPr>
          <p:cNvSpPr>
            <a:spLocks noGrp="1"/>
          </p:cNvSpPr>
          <p:nvPr>
            <p:ph type="sldNum" sz="quarter" idx="12"/>
          </p:nvPr>
        </p:nvSpPr>
        <p:spPr/>
        <p:txBody>
          <a:bodyPr/>
          <a:lstStyle/>
          <a:p>
            <a:fld id="{254DE687-8845-4182-BC95-CE41F6D4EF53}" type="slidenum">
              <a:rPr lang="es-PE" smtClean="0"/>
              <a:t>32</a:t>
            </a:fld>
            <a:endParaRPr lang="es-PE"/>
          </a:p>
        </p:txBody>
      </p:sp>
    </p:spTree>
    <p:extLst>
      <p:ext uri="{BB962C8B-B14F-4D97-AF65-F5344CB8AC3E}">
        <p14:creationId xmlns:p14="http://schemas.microsoft.com/office/powerpoint/2010/main" val="12739987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1BFBC00-0AA1-4264-AED7-ADEB8BAB3E77}"/>
              </a:ext>
            </a:extLst>
          </p:cNvPr>
          <p:cNvSpPr>
            <a:spLocks noGrp="1"/>
          </p:cNvSpPr>
          <p:nvPr>
            <p:ph type="title"/>
          </p:nvPr>
        </p:nvSpPr>
        <p:spPr/>
        <p:txBody>
          <a:bodyPr/>
          <a:lstStyle/>
          <a:p>
            <a:r>
              <a:rPr lang="es-PE" dirty="0"/>
              <a:t>PARAMETROS DE LAS SOBRETENSIONES</a:t>
            </a:r>
          </a:p>
        </p:txBody>
      </p:sp>
      <p:sp>
        <p:nvSpPr>
          <p:cNvPr id="4" name="Marcador de número de diapositiva 3">
            <a:extLst>
              <a:ext uri="{FF2B5EF4-FFF2-40B4-BE49-F238E27FC236}">
                <a16:creationId xmlns:a16="http://schemas.microsoft.com/office/drawing/2014/main" xmlns="" id="{76921C70-B2EE-4581-8B46-A8BD698C6FC0}"/>
              </a:ext>
            </a:extLst>
          </p:cNvPr>
          <p:cNvSpPr>
            <a:spLocks noGrp="1"/>
          </p:cNvSpPr>
          <p:nvPr>
            <p:ph type="sldNum" sz="quarter" idx="12"/>
          </p:nvPr>
        </p:nvSpPr>
        <p:spPr/>
        <p:txBody>
          <a:bodyPr/>
          <a:lstStyle/>
          <a:p>
            <a:fld id="{254DE687-8845-4182-BC95-CE41F6D4EF53}" type="slidenum">
              <a:rPr lang="es-PE" smtClean="0"/>
              <a:t>33</a:t>
            </a:fld>
            <a:endParaRPr lang="es-PE"/>
          </a:p>
        </p:txBody>
      </p:sp>
      <p:sp>
        <p:nvSpPr>
          <p:cNvPr id="6" name="Marcador de contenido 5">
            <a:extLst>
              <a:ext uri="{FF2B5EF4-FFF2-40B4-BE49-F238E27FC236}">
                <a16:creationId xmlns:a16="http://schemas.microsoft.com/office/drawing/2014/main" xmlns="" id="{C64B881F-70C2-46CE-9C44-270C31827D32}"/>
              </a:ext>
            </a:extLst>
          </p:cNvPr>
          <p:cNvSpPr>
            <a:spLocks noGrp="1"/>
          </p:cNvSpPr>
          <p:nvPr>
            <p:ph idx="1"/>
          </p:nvPr>
        </p:nvSpPr>
        <p:spPr/>
        <p:txBody>
          <a:bodyPr>
            <a:normAutofit fontScale="77500" lnSpcReduction="20000"/>
          </a:bodyPr>
          <a:lstStyle/>
          <a:p>
            <a:pPr marL="0" indent="0" algn="just">
              <a:buNone/>
            </a:pPr>
            <a:r>
              <a:rPr lang="es-PE" b="1" dirty="0"/>
              <a:t>Valor de cresta</a:t>
            </a:r>
            <a:r>
              <a:rPr lang="es-PE" dirty="0"/>
              <a:t>: Dependerá de la causa u origen</a:t>
            </a:r>
          </a:p>
          <a:p>
            <a:pPr marL="0" indent="0" algn="just">
              <a:buNone/>
            </a:pPr>
            <a:r>
              <a:rPr lang="es-PE" dirty="0"/>
              <a:t>– En sobretensiones temporales y de frente lento originadas por una falta o maniobra influirán el instante en el que se inicia el proceso transitorio, la carga atrapada en el lado del consumo en caso de maniobra, el amortiguamiento que introducen los distintos equipos de la red, y en algunos casos (maniobras de líneas y cables en vacío) los coeficientes de reflexión.</a:t>
            </a:r>
          </a:p>
          <a:p>
            <a:pPr marL="0" indent="0" algn="just">
              <a:buNone/>
            </a:pPr>
            <a:r>
              <a:rPr lang="es-PE" dirty="0"/>
              <a:t>– En sobretensiones de frente rápido o muy rápido originadas por una maniobra hay que añadir las impedancias características de los componentes que intervienen en el proceso transitorio </a:t>
            </a:r>
          </a:p>
          <a:p>
            <a:pPr marL="0" indent="0" algn="just">
              <a:buNone/>
            </a:pPr>
            <a:r>
              <a:rPr lang="es-PE" dirty="0"/>
              <a:t>– En sobretensiones provocadas por una descarga atmosférica influirán las impedancias características de líneas, cables y otros equipos, los coeficientes de reflexión en puntos cercanos al punto de impacto, y el instante de impacto de la descarga.</a:t>
            </a:r>
          </a:p>
        </p:txBody>
      </p:sp>
    </p:spTree>
    <p:extLst>
      <p:ext uri="{BB962C8B-B14F-4D97-AF65-F5344CB8AC3E}">
        <p14:creationId xmlns:p14="http://schemas.microsoft.com/office/powerpoint/2010/main" val="20627501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1BFBC00-0AA1-4264-AED7-ADEB8BAB3E77}"/>
              </a:ext>
            </a:extLst>
          </p:cNvPr>
          <p:cNvSpPr>
            <a:spLocks noGrp="1"/>
          </p:cNvSpPr>
          <p:nvPr>
            <p:ph type="title"/>
          </p:nvPr>
        </p:nvSpPr>
        <p:spPr/>
        <p:txBody>
          <a:bodyPr/>
          <a:lstStyle/>
          <a:p>
            <a:r>
              <a:rPr lang="es-PE" dirty="0"/>
              <a:t>PARAMETROS DE LAS SOBRETENSIONES</a:t>
            </a:r>
          </a:p>
        </p:txBody>
      </p:sp>
      <p:sp>
        <p:nvSpPr>
          <p:cNvPr id="4" name="Marcador de número de diapositiva 3">
            <a:extLst>
              <a:ext uri="{FF2B5EF4-FFF2-40B4-BE49-F238E27FC236}">
                <a16:creationId xmlns:a16="http://schemas.microsoft.com/office/drawing/2014/main" xmlns="" id="{76921C70-B2EE-4581-8B46-A8BD698C6FC0}"/>
              </a:ext>
            </a:extLst>
          </p:cNvPr>
          <p:cNvSpPr>
            <a:spLocks noGrp="1"/>
          </p:cNvSpPr>
          <p:nvPr>
            <p:ph type="sldNum" sz="quarter" idx="12"/>
          </p:nvPr>
        </p:nvSpPr>
        <p:spPr/>
        <p:txBody>
          <a:bodyPr/>
          <a:lstStyle/>
          <a:p>
            <a:fld id="{254DE687-8845-4182-BC95-CE41F6D4EF53}" type="slidenum">
              <a:rPr lang="es-PE" smtClean="0"/>
              <a:t>34</a:t>
            </a:fld>
            <a:endParaRPr lang="es-PE"/>
          </a:p>
        </p:txBody>
      </p:sp>
      <p:sp>
        <p:nvSpPr>
          <p:cNvPr id="6" name="Marcador de contenido 5">
            <a:extLst>
              <a:ext uri="{FF2B5EF4-FFF2-40B4-BE49-F238E27FC236}">
                <a16:creationId xmlns:a16="http://schemas.microsoft.com/office/drawing/2014/main" xmlns="" id="{C64B881F-70C2-46CE-9C44-270C31827D32}"/>
              </a:ext>
            </a:extLst>
          </p:cNvPr>
          <p:cNvSpPr>
            <a:spLocks noGrp="1"/>
          </p:cNvSpPr>
          <p:nvPr>
            <p:ph idx="1"/>
          </p:nvPr>
        </p:nvSpPr>
        <p:spPr/>
        <p:txBody>
          <a:bodyPr>
            <a:normAutofit fontScale="85000" lnSpcReduction="20000"/>
          </a:bodyPr>
          <a:lstStyle/>
          <a:p>
            <a:r>
              <a:rPr lang="es-PE" b="1" i="1" dirty="0"/>
              <a:t>Frecuencia de las oscilaciones</a:t>
            </a:r>
          </a:p>
          <a:p>
            <a:pPr marL="0" indent="0">
              <a:buNone/>
            </a:pPr>
            <a:r>
              <a:rPr lang="es-PE" dirty="0"/>
              <a:t>– Las frecuencias que aparecerán en sobretensiones oscilatorias serán debidas a la frecuencia de las fuentes que alimentan la red, las frecuencias naturales que pueden originarse entre los equipos, o la longitud de líneas, cables o conductos.</a:t>
            </a:r>
          </a:p>
          <a:p>
            <a:pPr marL="0" indent="0">
              <a:buNone/>
            </a:pPr>
            <a:r>
              <a:rPr lang="es-PE" dirty="0"/>
              <a:t>– Si la sobretensión es unidireccional (no oscilatoria) y originada por un rayo, el tiempo a la cresta dependerá fundamentalmente del tiempo a la cresta de la descarga atmosférica, y será del orden de microsegundos</a:t>
            </a:r>
          </a:p>
          <a:p>
            <a:r>
              <a:rPr lang="es-PE" b="1" i="1" dirty="0"/>
              <a:t>Duración</a:t>
            </a:r>
          </a:p>
          <a:p>
            <a:pPr marL="0" indent="0">
              <a:buNone/>
            </a:pPr>
            <a:r>
              <a:rPr lang="es-PE" dirty="0"/>
              <a:t>– Dependerá fundamentalmente de dos factores: la causa y el amortiguamiento que introducen los equipos de la red</a:t>
            </a:r>
          </a:p>
        </p:txBody>
      </p:sp>
    </p:spTree>
    <p:extLst>
      <p:ext uri="{BB962C8B-B14F-4D97-AF65-F5344CB8AC3E}">
        <p14:creationId xmlns:p14="http://schemas.microsoft.com/office/powerpoint/2010/main" val="6909934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1BFBC00-0AA1-4264-AED7-ADEB8BAB3E77}"/>
              </a:ext>
            </a:extLst>
          </p:cNvPr>
          <p:cNvSpPr>
            <a:spLocks noGrp="1"/>
          </p:cNvSpPr>
          <p:nvPr>
            <p:ph type="title"/>
          </p:nvPr>
        </p:nvSpPr>
        <p:spPr/>
        <p:txBody>
          <a:bodyPr/>
          <a:lstStyle/>
          <a:p>
            <a:r>
              <a:rPr lang="es-PE" dirty="0"/>
              <a:t>CLASIFICACION DE LAS SOBRETENSIONES</a:t>
            </a:r>
          </a:p>
        </p:txBody>
      </p:sp>
      <p:sp>
        <p:nvSpPr>
          <p:cNvPr id="4" name="Marcador de número de diapositiva 3">
            <a:extLst>
              <a:ext uri="{FF2B5EF4-FFF2-40B4-BE49-F238E27FC236}">
                <a16:creationId xmlns:a16="http://schemas.microsoft.com/office/drawing/2014/main" xmlns="" id="{76921C70-B2EE-4581-8B46-A8BD698C6FC0}"/>
              </a:ext>
            </a:extLst>
          </p:cNvPr>
          <p:cNvSpPr>
            <a:spLocks noGrp="1"/>
          </p:cNvSpPr>
          <p:nvPr>
            <p:ph type="sldNum" sz="quarter" idx="12"/>
          </p:nvPr>
        </p:nvSpPr>
        <p:spPr/>
        <p:txBody>
          <a:bodyPr/>
          <a:lstStyle/>
          <a:p>
            <a:fld id="{254DE687-8845-4182-BC95-CE41F6D4EF53}" type="slidenum">
              <a:rPr lang="es-PE" smtClean="0"/>
              <a:t>35</a:t>
            </a:fld>
            <a:endParaRPr lang="es-PE"/>
          </a:p>
        </p:txBody>
      </p:sp>
      <p:sp>
        <p:nvSpPr>
          <p:cNvPr id="6" name="Marcador de contenido 5">
            <a:extLst>
              <a:ext uri="{FF2B5EF4-FFF2-40B4-BE49-F238E27FC236}">
                <a16:creationId xmlns:a16="http://schemas.microsoft.com/office/drawing/2014/main" xmlns="" id="{C64B881F-70C2-46CE-9C44-270C31827D32}"/>
              </a:ext>
            </a:extLst>
          </p:cNvPr>
          <p:cNvSpPr>
            <a:spLocks noGrp="1"/>
          </p:cNvSpPr>
          <p:nvPr>
            <p:ph idx="1"/>
          </p:nvPr>
        </p:nvSpPr>
        <p:spPr/>
        <p:txBody>
          <a:bodyPr>
            <a:normAutofit fontScale="85000" lnSpcReduction="20000"/>
          </a:bodyPr>
          <a:lstStyle/>
          <a:p>
            <a:pPr algn="just"/>
            <a:r>
              <a:rPr lang="es-PE" b="1" dirty="0"/>
              <a:t>Sobretensiones temporales</a:t>
            </a:r>
            <a:r>
              <a:rPr lang="es-PE" dirty="0"/>
              <a:t>, son de larga duración (desde varios milisegundos a varios segundos), y frecuencia igual o próxima a la de operación</a:t>
            </a:r>
          </a:p>
          <a:p>
            <a:pPr algn="just"/>
            <a:r>
              <a:rPr lang="es-PE" b="1" dirty="0"/>
              <a:t>Sobretensiones de frente lento</a:t>
            </a:r>
            <a:r>
              <a:rPr lang="es-PE" dirty="0"/>
              <a:t>, son generalmente originadas por maniobras, tienen una corta duración (pocos milisegundos) y se presentan con una gama de frecuencias que varía entre 2 y 20 kHz</a:t>
            </a:r>
          </a:p>
          <a:p>
            <a:pPr algn="just"/>
            <a:r>
              <a:rPr lang="es-PE" b="1" dirty="0"/>
              <a:t>Sobretensiones de frente rápido</a:t>
            </a:r>
            <a:r>
              <a:rPr lang="es-PE" dirty="0"/>
              <a:t>, son generalmente causadas por el rayo, son de duración muy corta y de amplitud muy superior a la tensión de cresta nominal</a:t>
            </a:r>
          </a:p>
          <a:p>
            <a:pPr algn="just"/>
            <a:r>
              <a:rPr lang="es-PE" b="1" dirty="0"/>
              <a:t>Sobretensiones de frente muy rápido</a:t>
            </a:r>
            <a:r>
              <a:rPr lang="es-PE" dirty="0"/>
              <a:t>, se originan generalmente con faltas y maniobras en subestaciones de SF6, su duración es de pocos micro-segundos, y su frecuencia es generalmente superior a 1 MHz</a:t>
            </a:r>
          </a:p>
        </p:txBody>
      </p:sp>
      <p:sp>
        <p:nvSpPr>
          <p:cNvPr id="3" name="Flecha: a la derecha 2">
            <a:hlinkClick r:id="rId2"/>
            <a:extLst>
              <a:ext uri="{FF2B5EF4-FFF2-40B4-BE49-F238E27FC236}">
                <a16:creationId xmlns:a16="http://schemas.microsoft.com/office/drawing/2014/main" xmlns="" id="{89E58099-46F9-4700-A192-FA8482885A73}"/>
              </a:ext>
            </a:extLst>
          </p:cNvPr>
          <p:cNvSpPr/>
          <p:nvPr/>
        </p:nvSpPr>
        <p:spPr>
          <a:xfrm>
            <a:off x="8515350" y="1820473"/>
            <a:ext cx="347296" cy="8299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9856942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1BFBC00-0AA1-4264-AED7-ADEB8BAB3E77}"/>
              </a:ext>
            </a:extLst>
          </p:cNvPr>
          <p:cNvSpPr>
            <a:spLocks noGrp="1"/>
          </p:cNvSpPr>
          <p:nvPr>
            <p:ph type="title"/>
          </p:nvPr>
        </p:nvSpPr>
        <p:spPr/>
        <p:txBody>
          <a:bodyPr/>
          <a:lstStyle/>
          <a:p>
            <a:r>
              <a:rPr lang="es-PE" dirty="0"/>
              <a:t>CLASIFICACION DE LAS SOBRETENSIONES</a:t>
            </a:r>
          </a:p>
        </p:txBody>
      </p:sp>
      <p:sp>
        <p:nvSpPr>
          <p:cNvPr id="4" name="Marcador de número de diapositiva 3">
            <a:extLst>
              <a:ext uri="{FF2B5EF4-FFF2-40B4-BE49-F238E27FC236}">
                <a16:creationId xmlns:a16="http://schemas.microsoft.com/office/drawing/2014/main" xmlns="" id="{76921C70-B2EE-4581-8B46-A8BD698C6FC0}"/>
              </a:ext>
            </a:extLst>
          </p:cNvPr>
          <p:cNvSpPr>
            <a:spLocks noGrp="1"/>
          </p:cNvSpPr>
          <p:nvPr>
            <p:ph type="sldNum" sz="quarter" idx="12"/>
          </p:nvPr>
        </p:nvSpPr>
        <p:spPr/>
        <p:txBody>
          <a:bodyPr/>
          <a:lstStyle/>
          <a:p>
            <a:fld id="{254DE687-8845-4182-BC95-CE41F6D4EF53}" type="slidenum">
              <a:rPr lang="es-PE" smtClean="0"/>
              <a:t>36</a:t>
            </a:fld>
            <a:endParaRPr lang="es-PE"/>
          </a:p>
        </p:txBody>
      </p:sp>
      <p:sp>
        <p:nvSpPr>
          <p:cNvPr id="6" name="Marcador de contenido 5">
            <a:extLst>
              <a:ext uri="{FF2B5EF4-FFF2-40B4-BE49-F238E27FC236}">
                <a16:creationId xmlns:a16="http://schemas.microsoft.com/office/drawing/2014/main" xmlns="" id="{C64B881F-70C2-46CE-9C44-270C31827D32}"/>
              </a:ext>
            </a:extLst>
          </p:cNvPr>
          <p:cNvSpPr>
            <a:spLocks noGrp="1"/>
          </p:cNvSpPr>
          <p:nvPr>
            <p:ph idx="1"/>
          </p:nvPr>
        </p:nvSpPr>
        <p:spPr/>
        <p:txBody>
          <a:bodyPr>
            <a:normAutofit fontScale="92500" lnSpcReduction="20000"/>
          </a:bodyPr>
          <a:lstStyle/>
          <a:p>
            <a:pPr algn="just"/>
            <a:r>
              <a:rPr lang="es-PE" b="1" dirty="0"/>
              <a:t>Sobretensión de baja frecuencia</a:t>
            </a:r>
          </a:p>
          <a:p>
            <a:pPr marL="0" indent="0" algn="just">
              <a:buNone/>
            </a:pPr>
            <a:r>
              <a:rPr lang="es-PE" dirty="0"/>
              <a:t>Es de larga duración y se origina con una frecuencia igual o próxima a la de operación. Este tipo de sobretensiones se divide en:</a:t>
            </a:r>
          </a:p>
          <a:p>
            <a:pPr marL="0" indent="0" algn="just">
              <a:buNone/>
            </a:pPr>
            <a:r>
              <a:rPr lang="es-PE" b="1" i="1" dirty="0"/>
              <a:t>– Tensión permanente a frecuencia industrial</a:t>
            </a:r>
          </a:p>
          <a:p>
            <a:pPr marL="0" indent="0" algn="just">
              <a:buNone/>
            </a:pPr>
            <a:r>
              <a:rPr lang="es-PE" dirty="0"/>
              <a:t>Tensión a frecuencia de operación, con un valor eficaz constante, y aplicada permanentemente.</a:t>
            </a:r>
          </a:p>
          <a:p>
            <a:pPr marL="0" indent="0" algn="just">
              <a:buNone/>
            </a:pPr>
            <a:r>
              <a:rPr lang="es-PE" b="1" i="1" dirty="0"/>
              <a:t>– Sobretensión temporal</a:t>
            </a:r>
          </a:p>
          <a:p>
            <a:pPr marL="0" indent="0" algn="just">
              <a:buNone/>
            </a:pPr>
            <a:r>
              <a:rPr lang="es-PE" dirty="0"/>
              <a:t>Sobretensión de frecuencia industrial y duración relativamente larga. Puede ser amortiguada o débil-mente amortiguada. Según la causa, su frecuencia puede ser distinta o igual a la frecuencia de operación de la red.</a:t>
            </a:r>
          </a:p>
        </p:txBody>
      </p:sp>
    </p:spTree>
    <p:extLst>
      <p:ext uri="{BB962C8B-B14F-4D97-AF65-F5344CB8AC3E}">
        <p14:creationId xmlns:p14="http://schemas.microsoft.com/office/powerpoint/2010/main" val="10381213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1BFBC00-0AA1-4264-AED7-ADEB8BAB3E77}"/>
              </a:ext>
            </a:extLst>
          </p:cNvPr>
          <p:cNvSpPr>
            <a:spLocks noGrp="1"/>
          </p:cNvSpPr>
          <p:nvPr>
            <p:ph type="title"/>
          </p:nvPr>
        </p:nvSpPr>
        <p:spPr/>
        <p:txBody>
          <a:bodyPr/>
          <a:lstStyle/>
          <a:p>
            <a:r>
              <a:rPr lang="es-PE" dirty="0"/>
              <a:t>CLASIFICACION DE LAS SOBRETENSIONES</a:t>
            </a:r>
          </a:p>
        </p:txBody>
      </p:sp>
      <p:sp>
        <p:nvSpPr>
          <p:cNvPr id="4" name="Marcador de número de diapositiva 3">
            <a:extLst>
              <a:ext uri="{FF2B5EF4-FFF2-40B4-BE49-F238E27FC236}">
                <a16:creationId xmlns:a16="http://schemas.microsoft.com/office/drawing/2014/main" xmlns="" id="{76921C70-B2EE-4581-8B46-A8BD698C6FC0}"/>
              </a:ext>
            </a:extLst>
          </p:cNvPr>
          <p:cNvSpPr>
            <a:spLocks noGrp="1"/>
          </p:cNvSpPr>
          <p:nvPr>
            <p:ph type="sldNum" sz="quarter" idx="12"/>
          </p:nvPr>
        </p:nvSpPr>
        <p:spPr/>
        <p:txBody>
          <a:bodyPr/>
          <a:lstStyle/>
          <a:p>
            <a:fld id="{254DE687-8845-4182-BC95-CE41F6D4EF53}" type="slidenum">
              <a:rPr lang="es-PE" smtClean="0"/>
              <a:t>37</a:t>
            </a:fld>
            <a:endParaRPr lang="es-PE"/>
          </a:p>
        </p:txBody>
      </p:sp>
      <p:sp>
        <p:nvSpPr>
          <p:cNvPr id="6" name="Marcador de contenido 5">
            <a:extLst>
              <a:ext uri="{FF2B5EF4-FFF2-40B4-BE49-F238E27FC236}">
                <a16:creationId xmlns:a16="http://schemas.microsoft.com/office/drawing/2014/main" xmlns="" id="{C64B881F-70C2-46CE-9C44-270C31827D32}"/>
              </a:ext>
            </a:extLst>
          </p:cNvPr>
          <p:cNvSpPr>
            <a:spLocks noGrp="1"/>
          </p:cNvSpPr>
          <p:nvPr>
            <p:ph idx="1"/>
          </p:nvPr>
        </p:nvSpPr>
        <p:spPr/>
        <p:txBody>
          <a:bodyPr>
            <a:normAutofit fontScale="77500" lnSpcReduction="20000"/>
          </a:bodyPr>
          <a:lstStyle/>
          <a:p>
            <a:r>
              <a:rPr lang="es-PE" b="1" dirty="0"/>
              <a:t>Sobretensión transitoria</a:t>
            </a:r>
          </a:p>
          <a:p>
            <a:pPr marL="0" indent="0">
              <a:buNone/>
            </a:pPr>
            <a:r>
              <a:rPr lang="es-PE" dirty="0"/>
              <a:t>Es de corta duración (algunos milisegundos), y muy amortiguada. Puede estar seguida por una sobretensión temporal; en tal caso ambas sobretensiones se analizan como sucesos separados. Estas sobretensiones se dividen a su vez en:</a:t>
            </a:r>
          </a:p>
          <a:p>
            <a:pPr marL="0" indent="0">
              <a:buNone/>
            </a:pPr>
            <a:r>
              <a:rPr lang="es-PE" dirty="0"/>
              <a:t>– </a:t>
            </a:r>
            <a:r>
              <a:rPr lang="es-PE" b="1" i="1" dirty="0"/>
              <a:t>Sobretensión de frente lento</a:t>
            </a:r>
            <a:r>
              <a:rPr lang="es-PE" dirty="0"/>
              <a:t>: Oscilatoria, con un tiempo a la cresta comprendido entre 20 y 5000 </a:t>
            </a:r>
            <a:r>
              <a:rPr lang="es-PE" dirty="0" err="1"/>
              <a:t>μs</a:t>
            </a:r>
            <a:r>
              <a:rPr lang="es-PE" dirty="0"/>
              <a:t>, y un tiempo de cola igual o inferior a 20 ms.</a:t>
            </a:r>
          </a:p>
          <a:p>
            <a:pPr marL="0" indent="0">
              <a:buNone/>
            </a:pPr>
            <a:r>
              <a:rPr lang="es-PE" dirty="0"/>
              <a:t>– </a:t>
            </a:r>
            <a:r>
              <a:rPr lang="es-PE" b="1" i="1" dirty="0"/>
              <a:t>Sobretensión de frente rápido</a:t>
            </a:r>
            <a:r>
              <a:rPr lang="es-PE" dirty="0"/>
              <a:t>: Unidireccional, con un tiempo a la cresta comprendido entre 0.1 y 20 </a:t>
            </a:r>
            <a:r>
              <a:rPr lang="es-PE" dirty="0" err="1"/>
              <a:t>μs</a:t>
            </a:r>
            <a:r>
              <a:rPr lang="es-PE" dirty="0"/>
              <a:t>, y un tiempo de cola igual o inferior a 300 </a:t>
            </a:r>
            <a:r>
              <a:rPr lang="el-GR" dirty="0"/>
              <a:t>μ</a:t>
            </a:r>
            <a:r>
              <a:rPr lang="es-PE" dirty="0"/>
              <a:t>s.</a:t>
            </a:r>
          </a:p>
          <a:p>
            <a:pPr marL="0" indent="0">
              <a:buNone/>
            </a:pPr>
            <a:r>
              <a:rPr lang="es-PE" dirty="0"/>
              <a:t>– </a:t>
            </a:r>
            <a:r>
              <a:rPr lang="es-PE" b="1" i="1" dirty="0"/>
              <a:t>Sobretensión de frente muy rápido</a:t>
            </a:r>
            <a:r>
              <a:rPr lang="es-PE" dirty="0"/>
              <a:t>: Generalmente oscilatoria, con un tiempo a la cresta inferior a 0.1 </a:t>
            </a:r>
            <a:r>
              <a:rPr lang="es-PE" dirty="0" err="1"/>
              <a:t>μs</a:t>
            </a:r>
            <a:r>
              <a:rPr lang="es-PE" dirty="0"/>
              <a:t>, una duración total inferior a 3 ms, y oscilaciones de frecuencias de hasta 100 MHz.</a:t>
            </a:r>
          </a:p>
        </p:txBody>
      </p:sp>
    </p:spTree>
    <p:extLst>
      <p:ext uri="{BB962C8B-B14F-4D97-AF65-F5344CB8AC3E}">
        <p14:creationId xmlns:p14="http://schemas.microsoft.com/office/powerpoint/2010/main" val="968988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B8E9AA1-B616-44FF-BC63-B0ABB8C7C9B0}"/>
              </a:ext>
            </a:extLst>
          </p:cNvPr>
          <p:cNvSpPr>
            <a:spLocks noGrp="1"/>
          </p:cNvSpPr>
          <p:nvPr>
            <p:ph type="title"/>
          </p:nvPr>
        </p:nvSpPr>
        <p:spPr/>
        <p:txBody>
          <a:bodyPr/>
          <a:lstStyle/>
          <a:p>
            <a:r>
              <a:rPr lang="es-PE" dirty="0"/>
              <a:t>CLASIFICACION DE LAS SOBRETENSIONES</a:t>
            </a:r>
          </a:p>
        </p:txBody>
      </p:sp>
      <p:pic>
        <p:nvPicPr>
          <p:cNvPr id="5" name="Marcador de contenido 4">
            <a:extLst>
              <a:ext uri="{FF2B5EF4-FFF2-40B4-BE49-F238E27FC236}">
                <a16:creationId xmlns:a16="http://schemas.microsoft.com/office/drawing/2014/main" xmlns="" id="{D372A072-061E-4E0B-8F68-7E0E90548DF7}"/>
              </a:ext>
            </a:extLst>
          </p:cNvPr>
          <p:cNvPicPr>
            <a:picLocks noGrp="1" noChangeAspect="1"/>
          </p:cNvPicPr>
          <p:nvPr>
            <p:ph idx="1"/>
          </p:nvPr>
        </p:nvPicPr>
        <p:blipFill rotWithShape="1">
          <a:blip r:embed="rId2"/>
          <a:srcRect b="1704"/>
          <a:stretch/>
        </p:blipFill>
        <p:spPr>
          <a:xfrm>
            <a:off x="1557337" y="2172494"/>
            <a:ext cx="6029325" cy="3595260"/>
          </a:xfrm>
          <a:prstGeom prst="rect">
            <a:avLst/>
          </a:prstGeom>
        </p:spPr>
      </p:pic>
      <p:sp>
        <p:nvSpPr>
          <p:cNvPr id="4" name="Marcador de número de diapositiva 3">
            <a:extLst>
              <a:ext uri="{FF2B5EF4-FFF2-40B4-BE49-F238E27FC236}">
                <a16:creationId xmlns:a16="http://schemas.microsoft.com/office/drawing/2014/main" xmlns="" id="{B91E62FF-97CC-4B8F-A03C-BD05B057ECD3}"/>
              </a:ext>
            </a:extLst>
          </p:cNvPr>
          <p:cNvSpPr>
            <a:spLocks noGrp="1"/>
          </p:cNvSpPr>
          <p:nvPr>
            <p:ph type="sldNum" sz="quarter" idx="12"/>
          </p:nvPr>
        </p:nvSpPr>
        <p:spPr/>
        <p:txBody>
          <a:bodyPr/>
          <a:lstStyle/>
          <a:p>
            <a:fld id="{254DE687-8845-4182-BC95-CE41F6D4EF53}" type="slidenum">
              <a:rPr lang="es-PE" smtClean="0"/>
              <a:t>38</a:t>
            </a:fld>
            <a:endParaRPr lang="es-PE"/>
          </a:p>
        </p:txBody>
      </p:sp>
    </p:spTree>
    <p:extLst>
      <p:ext uri="{BB962C8B-B14F-4D97-AF65-F5344CB8AC3E}">
        <p14:creationId xmlns:p14="http://schemas.microsoft.com/office/powerpoint/2010/main" val="19722571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A82D3AD-0DE6-4EEF-8AFC-5E2E9246BDD1}"/>
              </a:ext>
            </a:extLst>
          </p:cNvPr>
          <p:cNvSpPr>
            <a:spLocks noGrp="1"/>
          </p:cNvSpPr>
          <p:nvPr>
            <p:ph type="title"/>
          </p:nvPr>
        </p:nvSpPr>
        <p:spPr/>
        <p:txBody>
          <a:bodyPr/>
          <a:lstStyle/>
          <a:p>
            <a:r>
              <a:rPr lang="es-PE" dirty="0"/>
              <a:t>CONFIGURACIONES DE AISLAMIENTO</a:t>
            </a:r>
          </a:p>
        </p:txBody>
      </p:sp>
      <p:sp>
        <p:nvSpPr>
          <p:cNvPr id="3" name="Marcador de contenido 2">
            <a:extLst>
              <a:ext uri="{FF2B5EF4-FFF2-40B4-BE49-F238E27FC236}">
                <a16:creationId xmlns:a16="http://schemas.microsoft.com/office/drawing/2014/main" xmlns="" id="{10B040A6-3638-4E62-A0B8-939986B9CEF0}"/>
              </a:ext>
            </a:extLst>
          </p:cNvPr>
          <p:cNvSpPr>
            <a:spLocks noGrp="1"/>
          </p:cNvSpPr>
          <p:nvPr>
            <p:ph idx="1"/>
          </p:nvPr>
        </p:nvSpPr>
        <p:spPr/>
        <p:txBody>
          <a:bodyPr>
            <a:normAutofit fontScale="85000" lnSpcReduction="20000"/>
          </a:bodyPr>
          <a:lstStyle/>
          <a:p>
            <a:pPr marL="0" indent="0" algn="just">
              <a:buNone/>
            </a:pPr>
            <a:r>
              <a:rPr lang="es-PE" dirty="0"/>
              <a:t>Según IEC 60071-1:</a:t>
            </a:r>
          </a:p>
          <a:p>
            <a:pPr marL="0" indent="0" algn="just">
              <a:buNone/>
            </a:pPr>
            <a:r>
              <a:rPr lang="es-PE" dirty="0"/>
              <a:t>– </a:t>
            </a:r>
            <a:r>
              <a:rPr lang="es-PE" b="1" u="sng" dirty="0"/>
              <a:t>Trifásico</a:t>
            </a:r>
            <a:r>
              <a:rPr lang="es-PE" dirty="0"/>
              <a:t>: Tiene tres bornes de fase, un borne de neutro y un borne de tierra</a:t>
            </a:r>
          </a:p>
          <a:p>
            <a:pPr marL="0" indent="0" algn="just">
              <a:buNone/>
            </a:pPr>
            <a:r>
              <a:rPr lang="es-PE" dirty="0"/>
              <a:t>– </a:t>
            </a:r>
            <a:r>
              <a:rPr lang="es-PE" b="1" u="sng" dirty="0"/>
              <a:t>Fase-tierra</a:t>
            </a:r>
            <a:r>
              <a:rPr lang="es-PE" dirty="0"/>
              <a:t>: Configuración trifásica en la que no se tiene en cuenta los bornes de dos fases, y en la que el borne de neutro está generalmente conectado a tierra</a:t>
            </a:r>
          </a:p>
          <a:p>
            <a:pPr marL="0" indent="0" algn="just">
              <a:buNone/>
            </a:pPr>
            <a:r>
              <a:rPr lang="es-PE" dirty="0"/>
              <a:t>– </a:t>
            </a:r>
            <a:r>
              <a:rPr lang="es-PE" b="1" u="sng" dirty="0"/>
              <a:t>Fase-fase</a:t>
            </a:r>
            <a:r>
              <a:rPr lang="es-PE" dirty="0"/>
              <a:t>: Configuración trifásica en la que no se considera un borne de fase. En algunos casos tampoco se consideran los bornes de neutro y de tierra</a:t>
            </a:r>
          </a:p>
          <a:p>
            <a:pPr marL="0" indent="0" algn="just">
              <a:buNone/>
            </a:pPr>
            <a:r>
              <a:rPr lang="es-PE" dirty="0"/>
              <a:t>– </a:t>
            </a:r>
            <a:r>
              <a:rPr lang="es-PE" b="1" u="sng" dirty="0"/>
              <a:t>Longitudinal</a:t>
            </a:r>
            <a:r>
              <a:rPr lang="es-PE" dirty="0"/>
              <a:t>: Configuración con dos bornes de fase y uno de tierra. Los bornes de fase pertenecen a la misma fase de una red trifásica, separada temporalmente en dos partes independientes bajo tensión. Los cuatro bornes de las otras dos fases no se tienen en cuenta o están conectados a tierra</a:t>
            </a:r>
          </a:p>
        </p:txBody>
      </p:sp>
      <p:sp>
        <p:nvSpPr>
          <p:cNvPr id="4" name="Marcador de número de diapositiva 3">
            <a:extLst>
              <a:ext uri="{FF2B5EF4-FFF2-40B4-BE49-F238E27FC236}">
                <a16:creationId xmlns:a16="http://schemas.microsoft.com/office/drawing/2014/main" xmlns="" id="{D1B00A82-E250-4D39-B535-3DA40891F8F6}"/>
              </a:ext>
            </a:extLst>
          </p:cNvPr>
          <p:cNvSpPr>
            <a:spLocks noGrp="1"/>
          </p:cNvSpPr>
          <p:nvPr>
            <p:ph type="sldNum" sz="quarter" idx="12"/>
          </p:nvPr>
        </p:nvSpPr>
        <p:spPr/>
        <p:txBody>
          <a:bodyPr/>
          <a:lstStyle/>
          <a:p>
            <a:fld id="{254DE687-8845-4182-BC95-CE41F6D4EF53}" type="slidenum">
              <a:rPr lang="es-PE" smtClean="0"/>
              <a:t>39</a:t>
            </a:fld>
            <a:endParaRPr lang="es-PE"/>
          </a:p>
        </p:txBody>
      </p:sp>
    </p:spTree>
    <p:extLst>
      <p:ext uri="{BB962C8B-B14F-4D97-AF65-F5344CB8AC3E}">
        <p14:creationId xmlns:p14="http://schemas.microsoft.com/office/powerpoint/2010/main" val="15834147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15EBD55-D1B5-43E4-B441-C65A68AD195B}"/>
              </a:ext>
            </a:extLst>
          </p:cNvPr>
          <p:cNvSpPr>
            <a:spLocks noGrp="1"/>
          </p:cNvSpPr>
          <p:nvPr>
            <p:ph type="title"/>
          </p:nvPr>
        </p:nvSpPr>
        <p:spPr/>
        <p:txBody>
          <a:bodyPr/>
          <a:lstStyle/>
          <a:p>
            <a:r>
              <a:rPr lang="es-PE" dirty="0"/>
              <a:t>SOBRETENSIONES EN REDES ELECTRICAS</a:t>
            </a:r>
          </a:p>
        </p:txBody>
      </p:sp>
      <p:sp>
        <p:nvSpPr>
          <p:cNvPr id="3" name="Marcador de contenido 2">
            <a:extLst>
              <a:ext uri="{FF2B5EF4-FFF2-40B4-BE49-F238E27FC236}">
                <a16:creationId xmlns:a16="http://schemas.microsoft.com/office/drawing/2014/main" xmlns="" id="{99BD3D90-BC7E-4376-A769-52C31A8AEE7A}"/>
              </a:ext>
            </a:extLst>
          </p:cNvPr>
          <p:cNvSpPr>
            <a:spLocks noGrp="1"/>
          </p:cNvSpPr>
          <p:nvPr>
            <p:ph idx="1"/>
          </p:nvPr>
        </p:nvSpPr>
        <p:spPr/>
        <p:txBody>
          <a:bodyPr>
            <a:normAutofit fontScale="85000" lnSpcReduction="20000"/>
          </a:bodyPr>
          <a:lstStyle/>
          <a:p>
            <a:pPr marL="0" indent="0" algn="just">
              <a:buNone/>
            </a:pPr>
            <a:r>
              <a:rPr lang="es-PE" dirty="0"/>
              <a:t>• Muchas sobretensiones tienen carácter estadístico</a:t>
            </a:r>
          </a:p>
          <a:p>
            <a:pPr marL="0" indent="0" algn="just">
              <a:buNone/>
            </a:pPr>
            <a:r>
              <a:rPr lang="es-PE" dirty="0"/>
              <a:t>• Las sobretensiones originadas por maniobras y las causadas por el rayo pueden ser descritas por una distribución estadística debido a la naturaleza aleatoria de</a:t>
            </a:r>
          </a:p>
          <a:p>
            <a:pPr marL="0" indent="0" algn="just">
              <a:buNone/>
            </a:pPr>
            <a:r>
              <a:rPr lang="es-PE" dirty="0"/>
              <a:t>parámetros y variables involucradas</a:t>
            </a:r>
          </a:p>
          <a:p>
            <a:pPr marL="0" indent="0" algn="just">
              <a:buNone/>
            </a:pPr>
            <a:r>
              <a:rPr lang="es-PE" dirty="0"/>
              <a:t>• El cálculo de la distribución estadística de un tipo de sobretensión requiere de un método probabilista cuya aplicación puede describirse como sigue:</a:t>
            </a:r>
          </a:p>
          <a:p>
            <a:pPr marL="0" indent="0" algn="just">
              <a:buNone/>
            </a:pPr>
            <a:r>
              <a:rPr lang="es-PE" sz="2400" dirty="0"/>
              <a:t>– Selección de una distribución estadística para todas las variables y parámetros de carácter aleatorio.</a:t>
            </a:r>
          </a:p>
          <a:p>
            <a:pPr marL="0" indent="0" algn="just">
              <a:buNone/>
            </a:pPr>
            <a:r>
              <a:rPr lang="es-PE" sz="2400" dirty="0"/>
              <a:t>– Desarrollo de un modelo matemático para el sistema en estudio, teniendo en cuenta el tipo de sobretensión a calcular.</a:t>
            </a:r>
          </a:p>
          <a:p>
            <a:pPr marL="0" indent="0" algn="just">
              <a:buNone/>
            </a:pPr>
            <a:r>
              <a:rPr lang="es-PE" sz="2400" dirty="0"/>
              <a:t>– Aplicación de un procedimiento de cálculo estadístico, generalmente basado en el método de Monte Carlo.</a:t>
            </a:r>
          </a:p>
        </p:txBody>
      </p:sp>
      <p:sp>
        <p:nvSpPr>
          <p:cNvPr id="4" name="Marcador de número de diapositiva 3">
            <a:extLst>
              <a:ext uri="{FF2B5EF4-FFF2-40B4-BE49-F238E27FC236}">
                <a16:creationId xmlns:a16="http://schemas.microsoft.com/office/drawing/2014/main" xmlns="" id="{802D57ED-861D-46BD-B99D-BEBECCD56CDD}"/>
              </a:ext>
            </a:extLst>
          </p:cNvPr>
          <p:cNvSpPr>
            <a:spLocks noGrp="1"/>
          </p:cNvSpPr>
          <p:nvPr>
            <p:ph type="sldNum" sz="quarter" idx="12"/>
          </p:nvPr>
        </p:nvSpPr>
        <p:spPr/>
        <p:txBody>
          <a:bodyPr/>
          <a:lstStyle/>
          <a:p>
            <a:fld id="{254DE687-8845-4182-BC95-CE41F6D4EF53}" type="slidenum">
              <a:rPr lang="es-PE" smtClean="0"/>
              <a:t>40</a:t>
            </a:fld>
            <a:endParaRPr lang="es-PE"/>
          </a:p>
        </p:txBody>
      </p:sp>
    </p:spTree>
    <p:extLst>
      <p:ext uri="{BB962C8B-B14F-4D97-AF65-F5344CB8AC3E}">
        <p14:creationId xmlns:p14="http://schemas.microsoft.com/office/powerpoint/2010/main" val="21009709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15EBD55-D1B5-43E4-B441-C65A68AD195B}"/>
              </a:ext>
            </a:extLst>
          </p:cNvPr>
          <p:cNvSpPr>
            <a:spLocks noGrp="1"/>
          </p:cNvSpPr>
          <p:nvPr>
            <p:ph type="title"/>
          </p:nvPr>
        </p:nvSpPr>
        <p:spPr/>
        <p:txBody>
          <a:bodyPr/>
          <a:lstStyle/>
          <a:p>
            <a:r>
              <a:rPr lang="es-PE" dirty="0"/>
              <a:t>SOBRETENSIONES EN REDES ELECTRICAS</a:t>
            </a:r>
          </a:p>
        </p:txBody>
      </p:sp>
      <p:pic>
        <p:nvPicPr>
          <p:cNvPr id="9" name="Marcador de contenido 8">
            <a:extLst>
              <a:ext uri="{FF2B5EF4-FFF2-40B4-BE49-F238E27FC236}">
                <a16:creationId xmlns:a16="http://schemas.microsoft.com/office/drawing/2014/main" xmlns="" id="{0EE3ECB8-1731-4BDE-A1FF-DF730768EFA2}"/>
              </a:ext>
            </a:extLst>
          </p:cNvPr>
          <p:cNvPicPr>
            <a:picLocks noGrp="1" noChangeAspect="1"/>
          </p:cNvPicPr>
          <p:nvPr>
            <p:ph idx="1"/>
          </p:nvPr>
        </p:nvPicPr>
        <p:blipFill>
          <a:blip r:embed="rId2"/>
          <a:stretch>
            <a:fillRect/>
          </a:stretch>
        </p:blipFill>
        <p:spPr>
          <a:xfrm>
            <a:off x="2719387" y="1950244"/>
            <a:ext cx="3705225" cy="3343275"/>
          </a:xfrm>
          <a:prstGeom prst="rect">
            <a:avLst/>
          </a:prstGeom>
        </p:spPr>
      </p:pic>
      <p:sp>
        <p:nvSpPr>
          <p:cNvPr id="4" name="Marcador de número de diapositiva 3">
            <a:extLst>
              <a:ext uri="{FF2B5EF4-FFF2-40B4-BE49-F238E27FC236}">
                <a16:creationId xmlns:a16="http://schemas.microsoft.com/office/drawing/2014/main" xmlns="" id="{802D57ED-861D-46BD-B99D-BEBECCD56CDD}"/>
              </a:ext>
            </a:extLst>
          </p:cNvPr>
          <p:cNvSpPr>
            <a:spLocks noGrp="1"/>
          </p:cNvSpPr>
          <p:nvPr>
            <p:ph type="sldNum" sz="quarter" idx="12"/>
          </p:nvPr>
        </p:nvSpPr>
        <p:spPr/>
        <p:txBody>
          <a:bodyPr/>
          <a:lstStyle/>
          <a:p>
            <a:fld id="{254DE687-8845-4182-BC95-CE41F6D4EF53}" type="slidenum">
              <a:rPr lang="es-PE" smtClean="0"/>
              <a:t>41</a:t>
            </a:fld>
            <a:endParaRPr lang="es-PE"/>
          </a:p>
        </p:txBody>
      </p:sp>
      <p:sp>
        <p:nvSpPr>
          <p:cNvPr id="8" name="Marcador de contenido 7">
            <a:extLst>
              <a:ext uri="{FF2B5EF4-FFF2-40B4-BE49-F238E27FC236}">
                <a16:creationId xmlns:a16="http://schemas.microsoft.com/office/drawing/2014/main" xmlns="" id="{FB4A5C94-9991-4725-A148-16F1A5754361}"/>
              </a:ext>
            </a:extLst>
          </p:cNvPr>
          <p:cNvSpPr>
            <a:spLocks noGrp="1"/>
          </p:cNvSpPr>
          <p:nvPr>
            <p:ph idx="13"/>
          </p:nvPr>
        </p:nvSpPr>
        <p:spPr/>
        <p:txBody>
          <a:bodyPr>
            <a:normAutofit fontScale="85000" lnSpcReduction="10000"/>
          </a:bodyPr>
          <a:lstStyle/>
          <a:p>
            <a:r>
              <a:rPr lang="es-PE" dirty="0"/>
              <a:t>Histogramas de sobretensiones originadas por maniobra</a:t>
            </a:r>
          </a:p>
        </p:txBody>
      </p:sp>
    </p:spTree>
    <p:extLst>
      <p:ext uri="{BB962C8B-B14F-4D97-AF65-F5344CB8AC3E}">
        <p14:creationId xmlns:p14="http://schemas.microsoft.com/office/powerpoint/2010/main" val="7574684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xmlns="" id="{8FFDDAB2-929D-43D8-87CB-CBC9C65ACA6C}"/>
              </a:ext>
            </a:extLst>
          </p:cNvPr>
          <p:cNvSpPr>
            <a:spLocks noGrp="1"/>
          </p:cNvSpPr>
          <p:nvPr>
            <p:ph type="title"/>
          </p:nvPr>
        </p:nvSpPr>
        <p:spPr/>
        <p:txBody>
          <a:bodyPr/>
          <a:lstStyle/>
          <a:p>
            <a:r>
              <a:rPr lang="es-PE" dirty="0"/>
              <a:t>DISTRIBUCIÓN ESTADISTICA DE SOBRETENSIONES</a:t>
            </a:r>
          </a:p>
        </p:txBody>
      </p:sp>
      <p:sp>
        <p:nvSpPr>
          <p:cNvPr id="7" name="Marcador de contenido 6">
            <a:extLst>
              <a:ext uri="{FF2B5EF4-FFF2-40B4-BE49-F238E27FC236}">
                <a16:creationId xmlns:a16="http://schemas.microsoft.com/office/drawing/2014/main" xmlns="" id="{2B034C9E-59E4-4487-84EC-033D3D064DD7}"/>
              </a:ext>
            </a:extLst>
          </p:cNvPr>
          <p:cNvSpPr>
            <a:spLocks noGrp="1"/>
          </p:cNvSpPr>
          <p:nvPr>
            <p:ph idx="1"/>
          </p:nvPr>
        </p:nvSpPr>
        <p:spPr/>
        <p:txBody>
          <a:bodyPr>
            <a:normAutofit fontScale="92500" lnSpcReduction="20000"/>
          </a:bodyPr>
          <a:lstStyle/>
          <a:p>
            <a:pPr marL="0" indent="0" algn="just">
              <a:buNone/>
            </a:pPr>
            <a:r>
              <a:rPr lang="es-PE" dirty="0"/>
              <a:t>Función de distribución acumulada</a:t>
            </a:r>
          </a:p>
          <a:p>
            <a:pPr marL="0" indent="0" algn="just">
              <a:buNone/>
            </a:pPr>
            <a:endParaRPr lang="es-PE" dirty="0"/>
          </a:p>
          <a:p>
            <a:pPr marL="0" indent="0" algn="just">
              <a:buNone/>
            </a:pPr>
            <a:endParaRPr lang="es-PE" dirty="0"/>
          </a:p>
          <a:p>
            <a:pPr marL="0" indent="0" algn="just">
              <a:buNone/>
            </a:pPr>
            <a:r>
              <a:rPr lang="es-PE" dirty="0"/>
              <a:t>siendo </a:t>
            </a:r>
            <a:r>
              <a:rPr lang="es-PE" dirty="0" err="1"/>
              <a:t>fs</a:t>
            </a:r>
            <a:r>
              <a:rPr lang="es-PE" dirty="0"/>
              <a:t>(U) la función de densidad de probabilidad</a:t>
            </a:r>
          </a:p>
          <a:p>
            <a:pPr marL="0" indent="0" algn="just">
              <a:buNone/>
            </a:pPr>
            <a:r>
              <a:rPr lang="es-PE" dirty="0"/>
              <a:t>Esta función permite obtener la probabilidad de que se origine una sobretensión con un valor de cresta inferior a un valor determinado</a:t>
            </a:r>
          </a:p>
          <a:p>
            <a:pPr marL="0" indent="0" algn="just">
              <a:buNone/>
            </a:pPr>
            <a:r>
              <a:rPr lang="es-PE" dirty="0"/>
              <a:t>Una alternativa es la función complementaria que proporciona la probabilidad de que la sobretensión tenga un valor de cresta superior a un valor determinado</a:t>
            </a:r>
          </a:p>
          <a:p>
            <a:pPr marL="0" indent="0" algn="just">
              <a:buNone/>
            </a:pPr>
            <a:endParaRPr lang="es-PE" dirty="0"/>
          </a:p>
          <a:p>
            <a:pPr marL="0" indent="0" algn="just">
              <a:buNone/>
            </a:pPr>
            <a:r>
              <a:rPr lang="es-PE" dirty="0"/>
              <a:t>.</a:t>
            </a:r>
          </a:p>
        </p:txBody>
      </p:sp>
      <p:sp>
        <p:nvSpPr>
          <p:cNvPr id="4" name="Marcador de número de diapositiva 3">
            <a:extLst>
              <a:ext uri="{FF2B5EF4-FFF2-40B4-BE49-F238E27FC236}">
                <a16:creationId xmlns:a16="http://schemas.microsoft.com/office/drawing/2014/main" xmlns="" id="{E9F9D5B4-C5EC-4EA1-A0B4-92DAA7F0C6AF}"/>
              </a:ext>
            </a:extLst>
          </p:cNvPr>
          <p:cNvSpPr>
            <a:spLocks noGrp="1"/>
          </p:cNvSpPr>
          <p:nvPr>
            <p:ph type="sldNum" sz="quarter" idx="12"/>
          </p:nvPr>
        </p:nvSpPr>
        <p:spPr/>
        <p:txBody>
          <a:bodyPr/>
          <a:lstStyle/>
          <a:p>
            <a:fld id="{254DE687-8845-4182-BC95-CE41F6D4EF53}" type="slidenum">
              <a:rPr lang="es-PE" smtClean="0"/>
              <a:t>42</a:t>
            </a:fld>
            <a:endParaRPr lang="es-PE"/>
          </a:p>
        </p:txBody>
      </p:sp>
      <p:pic>
        <p:nvPicPr>
          <p:cNvPr id="8" name="Imagen 7">
            <a:extLst>
              <a:ext uri="{FF2B5EF4-FFF2-40B4-BE49-F238E27FC236}">
                <a16:creationId xmlns:a16="http://schemas.microsoft.com/office/drawing/2014/main" xmlns="" id="{5FA1B34B-1566-418B-9E49-A4D153FBEC2D}"/>
              </a:ext>
            </a:extLst>
          </p:cNvPr>
          <p:cNvPicPr>
            <a:picLocks noChangeAspect="1"/>
          </p:cNvPicPr>
          <p:nvPr/>
        </p:nvPicPr>
        <p:blipFill>
          <a:blip r:embed="rId2"/>
          <a:stretch>
            <a:fillRect/>
          </a:stretch>
        </p:blipFill>
        <p:spPr>
          <a:xfrm>
            <a:off x="2728912" y="2137479"/>
            <a:ext cx="3686175" cy="866775"/>
          </a:xfrm>
          <a:prstGeom prst="rect">
            <a:avLst/>
          </a:prstGeom>
        </p:spPr>
      </p:pic>
      <p:pic>
        <p:nvPicPr>
          <p:cNvPr id="9" name="Imagen 8">
            <a:extLst>
              <a:ext uri="{FF2B5EF4-FFF2-40B4-BE49-F238E27FC236}">
                <a16:creationId xmlns:a16="http://schemas.microsoft.com/office/drawing/2014/main" xmlns="" id="{AFABD838-264D-4317-A546-A4A9CD317174}"/>
              </a:ext>
            </a:extLst>
          </p:cNvPr>
          <p:cNvPicPr>
            <a:picLocks noChangeAspect="1"/>
          </p:cNvPicPr>
          <p:nvPr/>
        </p:nvPicPr>
        <p:blipFill>
          <a:blip r:embed="rId3"/>
          <a:stretch>
            <a:fillRect/>
          </a:stretch>
        </p:blipFill>
        <p:spPr>
          <a:xfrm>
            <a:off x="3181349" y="5272088"/>
            <a:ext cx="2781300" cy="904875"/>
          </a:xfrm>
          <a:prstGeom prst="rect">
            <a:avLst/>
          </a:prstGeom>
        </p:spPr>
      </p:pic>
    </p:spTree>
    <p:extLst>
      <p:ext uri="{BB962C8B-B14F-4D97-AF65-F5344CB8AC3E}">
        <p14:creationId xmlns:p14="http://schemas.microsoft.com/office/powerpoint/2010/main" val="3611159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DE49555-7ED7-4DF5-AAE6-AB1683F04339}"/>
              </a:ext>
            </a:extLst>
          </p:cNvPr>
          <p:cNvSpPr>
            <a:spLocks noGrp="1"/>
          </p:cNvSpPr>
          <p:nvPr>
            <p:ph type="title"/>
          </p:nvPr>
        </p:nvSpPr>
        <p:spPr/>
        <p:txBody>
          <a:bodyPr/>
          <a:lstStyle/>
          <a:p>
            <a:r>
              <a:rPr lang="es-PE" dirty="0"/>
              <a:t>SOBRETENSIONES EN REDES ELECTRICAS</a:t>
            </a:r>
          </a:p>
        </p:txBody>
      </p:sp>
      <p:pic>
        <p:nvPicPr>
          <p:cNvPr id="7" name="Marcador de contenido 6">
            <a:extLst>
              <a:ext uri="{FF2B5EF4-FFF2-40B4-BE49-F238E27FC236}">
                <a16:creationId xmlns:a16="http://schemas.microsoft.com/office/drawing/2014/main" xmlns="" id="{D1657D9C-4AE8-4F97-A127-7EE4B6E5FEB7}"/>
              </a:ext>
            </a:extLst>
          </p:cNvPr>
          <p:cNvPicPr>
            <a:picLocks noGrp="1" noChangeAspect="1"/>
          </p:cNvPicPr>
          <p:nvPr>
            <p:ph idx="1"/>
          </p:nvPr>
        </p:nvPicPr>
        <p:blipFill rotWithShape="1">
          <a:blip r:embed="rId2"/>
          <a:srcRect b="2024"/>
          <a:stretch/>
        </p:blipFill>
        <p:spPr>
          <a:xfrm>
            <a:off x="3028950" y="1869281"/>
            <a:ext cx="3086100" cy="3434239"/>
          </a:xfrm>
          <a:prstGeom prst="rect">
            <a:avLst/>
          </a:prstGeom>
        </p:spPr>
      </p:pic>
      <p:sp>
        <p:nvSpPr>
          <p:cNvPr id="4" name="Marcador de número de diapositiva 3">
            <a:extLst>
              <a:ext uri="{FF2B5EF4-FFF2-40B4-BE49-F238E27FC236}">
                <a16:creationId xmlns:a16="http://schemas.microsoft.com/office/drawing/2014/main" xmlns="" id="{D8CCC547-B1CA-4E4D-9DC7-161331BF9DA3}"/>
              </a:ext>
            </a:extLst>
          </p:cNvPr>
          <p:cNvSpPr>
            <a:spLocks noGrp="1"/>
          </p:cNvSpPr>
          <p:nvPr>
            <p:ph type="sldNum" sz="quarter" idx="12"/>
          </p:nvPr>
        </p:nvSpPr>
        <p:spPr/>
        <p:txBody>
          <a:bodyPr/>
          <a:lstStyle/>
          <a:p>
            <a:fld id="{254DE687-8845-4182-BC95-CE41F6D4EF53}" type="slidenum">
              <a:rPr lang="es-PE" smtClean="0"/>
              <a:t>43</a:t>
            </a:fld>
            <a:endParaRPr lang="es-PE"/>
          </a:p>
        </p:txBody>
      </p:sp>
      <p:sp>
        <p:nvSpPr>
          <p:cNvPr id="6" name="Marcador de contenido 5">
            <a:extLst>
              <a:ext uri="{FF2B5EF4-FFF2-40B4-BE49-F238E27FC236}">
                <a16:creationId xmlns:a16="http://schemas.microsoft.com/office/drawing/2014/main" xmlns="" id="{9E40B45A-51AA-45C5-83F5-E3E8448E15BA}"/>
              </a:ext>
            </a:extLst>
          </p:cNvPr>
          <p:cNvSpPr>
            <a:spLocks noGrp="1"/>
          </p:cNvSpPr>
          <p:nvPr>
            <p:ph idx="13"/>
          </p:nvPr>
        </p:nvSpPr>
        <p:spPr/>
        <p:txBody>
          <a:bodyPr>
            <a:normAutofit fontScale="85000" lnSpcReduction="10000"/>
          </a:bodyPr>
          <a:lstStyle/>
          <a:p>
            <a:r>
              <a:rPr lang="es-PE" dirty="0"/>
              <a:t>Distribución estadística (normal) de sobretensiones</a:t>
            </a:r>
          </a:p>
        </p:txBody>
      </p:sp>
    </p:spTree>
    <p:extLst>
      <p:ext uri="{BB962C8B-B14F-4D97-AF65-F5344CB8AC3E}">
        <p14:creationId xmlns:p14="http://schemas.microsoft.com/office/powerpoint/2010/main" val="42481995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4F0828B-DCFB-482C-BF79-BABFC004A00E}"/>
              </a:ext>
            </a:extLst>
          </p:cNvPr>
          <p:cNvSpPr>
            <a:spLocks noGrp="1"/>
          </p:cNvSpPr>
          <p:nvPr>
            <p:ph type="title"/>
          </p:nvPr>
        </p:nvSpPr>
        <p:spPr/>
        <p:txBody>
          <a:bodyPr/>
          <a:lstStyle/>
          <a:p>
            <a:r>
              <a:rPr lang="es-PE" dirty="0"/>
              <a:t>CLASIFICACION DEL AISLAMIENTO</a:t>
            </a:r>
          </a:p>
        </p:txBody>
      </p:sp>
      <p:sp>
        <p:nvSpPr>
          <p:cNvPr id="6" name="Marcador de contenido 5">
            <a:extLst>
              <a:ext uri="{FF2B5EF4-FFF2-40B4-BE49-F238E27FC236}">
                <a16:creationId xmlns:a16="http://schemas.microsoft.com/office/drawing/2014/main" xmlns="" id="{7F89CF8F-EDBA-45C1-AC04-E318B5BB9F5E}"/>
              </a:ext>
            </a:extLst>
          </p:cNvPr>
          <p:cNvSpPr>
            <a:spLocks noGrp="1"/>
          </p:cNvSpPr>
          <p:nvPr>
            <p:ph idx="1"/>
          </p:nvPr>
        </p:nvSpPr>
        <p:spPr/>
        <p:txBody>
          <a:bodyPr>
            <a:normAutofit fontScale="77500" lnSpcReduction="20000"/>
          </a:bodyPr>
          <a:lstStyle/>
          <a:p>
            <a:pPr algn="just"/>
            <a:r>
              <a:rPr lang="es-PE" b="1" u="sng" dirty="0"/>
              <a:t>Primera clasificación</a:t>
            </a:r>
            <a:r>
              <a:rPr lang="es-PE" dirty="0"/>
              <a:t>:</a:t>
            </a:r>
          </a:p>
          <a:p>
            <a:pPr marL="0" indent="0" algn="just">
              <a:buNone/>
            </a:pPr>
            <a:r>
              <a:rPr lang="es-PE" dirty="0"/>
              <a:t>– Aislamiento </a:t>
            </a:r>
            <a:r>
              <a:rPr lang="es-PE" dirty="0" err="1"/>
              <a:t>autorregenerable</a:t>
            </a:r>
            <a:r>
              <a:rPr lang="es-PE" dirty="0"/>
              <a:t>: recupera sus propiedades cuando desaparece el contorneo y las causas que lo han provocado</a:t>
            </a:r>
          </a:p>
          <a:p>
            <a:pPr marL="0" indent="0" algn="just">
              <a:buNone/>
            </a:pPr>
            <a:r>
              <a:rPr lang="es-PE" dirty="0"/>
              <a:t>– Aislamiento no </a:t>
            </a:r>
            <a:r>
              <a:rPr lang="es-PE" dirty="0" err="1"/>
              <a:t>autorregenerable</a:t>
            </a:r>
            <a:r>
              <a:rPr lang="es-PE" dirty="0"/>
              <a:t>: puede quedar total o parcialmente averiado después de una descarga disruptiva</a:t>
            </a:r>
          </a:p>
          <a:p>
            <a:pPr algn="just"/>
            <a:r>
              <a:rPr lang="es-PE" b="1" u="sng" dirty="0"/>
              <a:t>Segunda clasificación</a:t>
            </a:r>
            <a:r>
              <a:rPr lang="es-PE" dirty="0"/>
              <a:t>:</a:t>
            </a:r>
          </a:p>
          <a:p>
            <a:pPr marL="0" indent="0" algn="just">
              <a:buNone/>
            </a:pPr>
            <a:r>
              <a:rPr lang="es-PE" dirty="0"/>
              <a:t>– Aislamiento externo: es la distancia a través del aire o de una superficie exterior en contacto con el aire sometido a solicitaciones dieléctricas y ambientales (humedad y contaminación)</a:t>
            </a:r>
          </a:p>
          <a:p>
            <a:pPr marL="0" indent="0" algn="just">
              <a:buNone/>
            </a:pPr>
            <a:r>
              <a:rPr lang="es-PE" dirty="0"/>
              <a:t>– Aislamiento interno: es la parte interna del aislamiento de un equipo eléctrico que está protegido de las solicitaciones ambientales mediante una o varias envolventes</a:t>
            </a:r>
          </a:p>
          <a:p>
            <a:pPr marL="0" indent="0" algn="just">
              <a:buNone/>
            </a:pPr>
            <a:r>
              <a:rPr lang="es-PE" dirty="0"/>
              <a:t>• En general, el aislamiento externo es </a:t>
            </a:r>
            <a:r>
              <a:rPr lang="es-PE" dirty="0" err="1"/>
              <a:t>autorregenerable</a:t>
            </a:r>
            <a:r>
              <a:rPr lang="es-PE" dirty="0"/>
              <a:t> y el aislamiento interno es no </a:t>
            </a:r>
            <a:r>
              <a:rPr lang="es-PE" dirty="0" err="1"/>
              <a:t>autorregenerable</a:t>
            </a:r>
            <a:endParaRPr lang="es-PE" dirty="0"/>
          </a:p>
        </p:txBody>
      </p:sp>
      <p:sp>
        <p:nvSpPr>
          <p:cNvPr id="4" name="Marcador de número de diapositiva 3">
            <a:extLst>
              <a:ext uri="{FF2B5EF4-FFF2-40B4-BE49-F238E27FC236}">
                <a16:creationId xmlns:a16="http://schemas.microsoft.com/office/drawing/2014/main" xmlns="" id="{C103D51E-11E1-4CD8-8DAC-8DCAE7365B55}"/>
              </a:ext>
            </a:extLst>
          </p:cNvPr>
          <p:cNvSpPr>
            <a:spLocks noGrp="1"/>
          </p:cNvSpPr>
          <p:nvPr>
            <p:ph type="sldNum" sz="quarter" idx="12"/>
          </p:nvPr>
        </p:nvSpPr>
        <p:spPr/>
        <p:txBody>
          <a:bodyPr/>
          <a:lstStyle/>
          <a:p>
            <a:fld id="{254DE687-8845-4182-BC95-CE41F6D4EF53}" type="slidenum">
              <a:rPr lang="es-PE" smtClean="0"/>
              <a:t>44</a:t>
            </a:fld>
            <a:endParaRPr lang="es-PE"/>
          </a:p>
        </p:txBody>
      </p:sp>
    </p:spTree>
    <p:extLst>
      <p:ext uri="{BB962C8B-B14F-4D97-AF65-F5344CB8AC3E}">
        <p14:creationId xmlns:p14="http://schemas.microsoft.com/office/powerpoint/2010/main" val="5318487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7467A7D-EDD9-4640-8C16-C41DF498B45F}"/>
              </a:ext>
            </a:extLst>
          </p:cNvPr>
          <p:cNvSpPr>
            <a:spLocks noGrp="1"/>
          </p:cNvSpPr>
          <p:nvPr>
            <p:ph type="title"/>
          </p:nvPr>
        </p:nvSpPr>
        <p:spPr/>
        <p:txBody>
          <a:bodyPr/>
          <a:lstStyle/>
          <a:p>
            <a:r>
              <a:rPr lang="es-PE" dirty="0"/>
              <a:t>CARACTERISTICAS DEL AISLAMIENTO</a:t>
            </a:r>
          </a:p>
        </p:txBody>
      </p:sp>
      <p:sp>
        <p:nvSpPr>
          <p:cNvPr id="3" name="Marcador de contenido 2">
            <a:extLst>
              <a:ext uri="{FF2B5EF4-FFF2-40B4-BE49-F238E27FC236}">
                <a16:creationId xmlns:a16="http://schemas.microsoft.com/office/drawing/2014/main" xmlns="" id="{8703F871-4608-478F-9A33-0104E4817E9B}"/>
              </a:ext>
            </a:extLst>
          </p:cNvPr>
          <p:cNvSpPr>
            <a:spLocks noGrp="1"/>
          </p:cNvSpPr>
          <p:nvPr>
            <p:ph idx="1"/>
          </p:nvPr>
        </p:nvSpPr>
        <p:spPr/>
        <p:txBody>
          <a:bodyPr>
            <a:normAutofit fontScale="92500" lnSpcReduction="20000"/>
          </a:bodyPr>
          <a:lstStyle/>
          <a:p>
            <a:pPr algn="just"/>
            <a:r>
              <a:rPr lang="es-PE" dirty="0"/>
              <a:t>La rigidez dieléctrica de un aislamiento depende de:</a:t>
            </a:r>
          </a:p>
          <a:p>
            <a:pPr marL="0" indent="0" algn="just">
              <a:buNone/>
            </a:pPr>
            <a:r>
              <a:rPr lang="es-PE" dirty="0"/>
              <a:t>– la forma de onda de tensión aplicada (pendiente del frente, valor de cresta, pendiente de cola)</a:t>
            </a:r>
          </a:p>
          <a:p>
            <a:pPr marL="0" indent="0" algn="just">
              <a:buNone/>
            </a:pPr>
            <a:r>
              <a:rPr lang="es-PE" dirty="0"/>
              <a:t>– la polaridad</a:t>
            </a:r>
          </a:p>
          <a:p>
            <a:pPr marL="0" indent="0" algn="just">
              <a:buNone/>
            </a:pPr>
            <a:r>
              <a:rPr lang="es-PE" dirty="0"/>
              <a:t>– las condiciones ambientales, en el caso del aislamiento externo</a:t>
            </a:r>
          </a:p>
          <a:p>
            <a:pPr algn="just"/>
            <a:r>
              <a:rPr lang="es-PE" dirty="0"/>
              <a:t>La descarga disruptiva de un aislamiento es un fenómeno de naturaleza estadística</a:t>
            </a:r>
          </a:p>
          <a:p>
            <a:pPr marL="0" indent="0" algn="just">
              <a:buNone/>
            </a:pPr>
            <a:r>
              <a:rPr lang="es-PE" dirty="0"/>
              <a:t>– Un mismo aislamiento puede aguantar unas cuantas veces y fallar otras veces cuando es sometido de forma repetitiva a la misma onda de tensión, manteniendo constantes la polaridad y las condiciones ambientales.</a:t>
            </a:r>
          </a:p>
        </p:txBody>
      </p:sp>
      <p:sp>
        <p:nvSpPr>
          <p:cNvPr id="4" name="Marcador de número de diapositiva 3">
            <a:extLst>
              <a:ext uri="{FF2B5EF4-FFF2-40B4-BE49-F238E27FC236}">
                <a16:creationId xmlns:a16="http://schemas.microsoft.com/office/drawing/2014/main" xmlns="" id="{2E895698-F95F-4B96-A4F6-5B8ECA194EEC}"/>
              </a:ext>
            </a:extLst>
          </p:cNvPr>
          <p:cNvSpPr>
            <a:spLocks noGrp="1"/>
          </p:cNvSpPr>
          <p:nvPr>
            <p:ph type="sldNum" sz="quarter" idx="12"/>
          </p:nvPr>
        </p:nvSpPr>
        <p:spPr/>
        <p:txBody>
          <a:bodyPr/>
          <a:lstStyle/>
          <a:p>
            <a:fld id="{254DE687-8845-4182-BC95-CE41F6D4EF53}" type="slidenum">
              <a:rPr lang="es-PE" smtClean="0"/>
              <a:t>45</a:t>
            </a:fld>
            <a:endParaRPr lang="es-PE"/>
          </a:p>
        </p:txBody>
      </p:sp>
    </p:spTree>
    <p:extLst>
      <p:ext uri="{BB962C8B-B14F-4D97-AF65-F5344CB8AC3E}">
        <p14:creationId xmlns:p14="http://schemas.microsoft.com/office/powerpoint/2010/main" val="27917486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90D3DDA2-EFFF-40FB-BD96-CFD3BE102BE4}"/>
              </a:ext>
            </a:extLst>
          </p:cNvPr>
          <p:cNvSpPr>
            <a:spLocks noGrp="1"/>
          </p:cNvSpPr>
          <p:nvPr>
            <p:ph type="title"/>
          </p:nvPr>
        </p:nvSpPr>
        <p:spPr/>
        <p:txBody>
          <a:bodyPr/>
          <a:lstStyle/>
          <a:p>
            <a:r>
              <a:rPr lang="es-PE" dirty="0"/>
              <a:t>CARACTERIZACIÓN DEL AISLAMIENTO</a:t>
            </a:r>
          </a:p>
        </p:txBody>
      </p:sp>
      <p:pic>
        <p:nvPicPr>
          <p:cNvPr id="8" name="Marcador de contenido 7">
            <a:extLst>
              <a:ext uri="{FF2B5EF4-FFF2-40B4-BE49-F238E27FC236}">
                <a16:creationId xmlns:a16="http://schemas.microsoft.com/office/drawing/2014/main" xmlns="" id="{1B89697C-28A2-48BC-B4AD-114656B94D44}"/>
              </a:ext>
            </a:extLst>
          </p:cNvPr>
          <p:cNvPicPr>
            <a:picLocks noGrp="1" noChangeAspect="1"/>
          </p:cNvPicPr>
          <p:nvPr>
            <p:ph idx="1"/>
          </p:nvPr>
        </p:nvPicPr>
        <p:blipFill>
          <a:blip r:embed="rId2"/>
          <a:stretch>
            <a:fillRect/>
          </a:stretch>
        </p:blipFill>
        <p:spPr>
          <a:xfrm>
            <a:off x="2431579" y="1825625"/>
            <a:ext cx="4280842" cy="3592513"/>
          </a:xfrm>
          <a:prstGeom prst="rect">
            <a:avLst/>
          </a:prstGeom>
        </p:spPr>
      </p:pic>
      <p:sp>
        <p:nvSpPr>
          <p:cNvPr id="4" name="Marcador de número de diapositiva 3">
            <a:extLst>
              <a:ext uri="{FF2B5EF4-FFF2-40B4-BE49-F238E27FC236}">
                <a16:creationId xmlns:a16="http://schemas.microsoft.com/office/drawing/2014/main" xmlns="" id="{DE46FAF4-B257-4639-B903-A72A45A0CB99}"/>
              </a:ext>
            </a:extLst>
          </p:cNvPr>
          <p:cNvSpPr>
            <a:spLocks noGrp="1"/>
          </p:cNvSpPr>
          <p:nvPr>
            <p:ph type="sldNum" sz="quarter" idx="12"/>
          </p:nvPr>
        </p:nvSpPr>
        <p:spPr/>
        <p:txBody>
          <a:bodyPr/>
          <a:lstStyle/>
          <a:p>
            <a:fld id="{254DE687-8845-4182-BC95-CE41F6D4EF53}" type="slidenum">
              <a:rPr lang="es-PE" smtClean="0"/>
              <a:t>46</a:t>
            </a:fld>
            <a:endParaRPr lang="es-PE"/>
          </a:p>
        </p:txBody>
      </p:sp>
      <p:sp>
        <p:nvSpPr>
          <p:cNvPr id="7" name="Marcador de contenido 6">
            <a:extLst>
              <a:ext uri="{FF2B5EF4-FFF2-40B4-BE49-F238E27FC236}">
                <a16:creationId xmlns:a16="http://schemas.microsoft.com/office/drawing/2014/main" xmlns="" id="{D7A049C2-7621-4EE9-98B3-DF1B5225E918}"/>
              </a:ext>
            </a:extLst>
          </p:cNvPr>
          <p:cNvSpPr>
            <a:spLocks noGrp="1"/>
          </p:cNvSpPr>
          <p:nvPr>
            <p:ph idx="13"/>
          </p:nvPr>
        </p:nvSpPr>
        <p:spPr/>
        <p:txBody>
          <a:bodyPr/>
          <a:lstStyle/>
          <a:p>
            <a:r>
              <a:rPr lang="es-PE" dirty="0"/>
              <a:t>Curva tensión - tiempo</a:t>
            </a:r>
          </a:p>
        </p:txBody>
      </p:sp>
      <p:sp>
        <p:nvSpPr>
          <p:cNvPr id="9" name="Flecha: a la derecha 8">
            <a:hlinkClick r:id="rId3"/>
            <a:extLst>
              <a:ext uri="{FF2B5EF4-FFF2-40B4-BE49-F238E27FC236}">
                <a16:creationId xmlns:a16="http://schemas.microsoft.com/office/drawing/2014/main" xmlns="" id="{83495C54-4EF2-4DD4-BB3A-AD237D8B9892}"/>
              </a:ext>
            </a:extLst>
          </p:cNvPr>
          <p:cNvSpPr/>
          <p:nvPr/>
        </p:nvSpPr>
        <p:spPr>
          <a:xfrm>
            <a:off x="7486650" y="3140015"/>
            <a:ext cx="576775" cy="13255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37558758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7271C5A-2F75-4484-B965-77CC7D83CD54}"/>
              </a:ext>
            </a:extLst>
          </p:cNvPr>
          <p:cNvSpPr>
            <a:spLocks noGrp="1"/>
          </p:cNvSpPr>
          <p:nvPr>
            <p:ph type="title"/>
          </p:nvPr>
        </p:nvSpPr>
        <p:spPr/>
        <p:txBody>
          <a:bodyPr/>
          <a:lstStyle/>
          <a:p>
            <a:r>
              <a:rPr lang="es-PE" dirty="0"/>
              <a:t>PROCESO DE DESCARGA DISRUPTIVA</a:t>
            </a:r>
          </a:p>
        </p:txBody>
      </p:sp>
      <p:sp>
        <p:nvSpPr>
          <p:cNvPr id="3" name="Marcador de contenido 2">
            <a:extLst>
              <a:ext uri="{FF2B5EF4-FFF2-40B4-BE49-F238E27FC236}">
                <a16:creationId xmlns:a16="http://schemas.microsoft.com/office/drawing/2014/main" xmlns="" id="{059D98E7-00AB-44FA-AB7C-53A178B0DC09}"/>
              </a:ext>
            </a:extLst>
          </p:cNvPr>
          <p:cNvSpPr>
            <a:spLocks noGrp="1"/>
          </p:cNvSpPr>
          <p:nvPr>
            <p:ph idx="1"/>
          </p:nvPr>
        </p:nvSpPr>
        <p:spPr/>
        <p:txBody>
          <a:bodyPr>
            <a:normAutofit fontScale="85000" lnSpcReduction="10000"/>
          </a:bodyPr>
          <a:lstStyle/>
          <a:p>
            <a:pPr algn="just"/>
            <a:r>
              <a:rPr lang="es-PE" dirty="0"/>
              <a:t>La descarga disruptiva en un aislamiento gaseoso empieza con una proceso de ionización causado por los electrones libres que son acelerados por el campo eléctrico aplicado.</a:t>
            </a:r>
          </a:p>
          <a:p>
            <a:pPr algn="just"/>
            <a:r>
              <a:rPr lang="es-PE" dirty="0"/>
              <a:t>Con estos electrones libres se puede originar una avalancha que ioniza los átomos neutros y las moléculas, y libera nuevos electrones.</a:t>
            </a:r>
          </a:p>
          <a:p>
            <a:pPr algn="just"/>
            <a:r>
              <a:rPr lang="es-PE" dirty="0"/>
              <a:t>La descarga disruptiva del aislamiento tiene lugar cuando la avalancha consigue atravesar el espacio comprendido entre los electrodos.</a:t>
            </a:r>
          </a:p>
          <a:p>
            <a:pPr algn="just"/>
            <a:r>
              <a:rPr lang="es-PE" dirty="0"/>
              <a:t>La avalancha se iniciará si el valor del campo eléctrico aplicado entre electrodos supera el umbral de efecto corona, pero la descarga disruptiva o contorneo sólo tendrá lugar si el campo eléctrico es suficientemente elevado.</a:t>
            </a:r>
          </a:p>
        </p:txBody>
      </p:sp>
      <p:sp>
        <p:nvSpPr>
          <p:cNvPr id="4" name="Marcador de número de diapositiva 3">
            <a:extLst>
              <a:ext uri="{FF2B5EF4-FFF2-40B4-BE49-F238E27FC236}">
                <a16:creationId xmlns:a16="http://schemas.microsoft.com/office/drawing/2014/main" xmlns="" id="{17D75BF3-D73A-4902-BADE-1A858DAE5ECF}"/>
              </a:ext>
            </a:extLst>
          </p:cNvPr>
          <p:cNvSpPr>
            <a:spLocks noGrp="1"/>
          </p:cNvSpPr>
          <p:nvPr>
            <p:ph type="sldNum" sz="quarter" idx="12"/>
          </p:nvPr>
        </p:nvSpPr>
        <p:spPr/>
        <p:txBody>
          <a:bodyPr/>
          <a:lstStyle/>
          <a:p>
            <a:fld id="{254DE687-8845-4182-BC95-CE41F6D4EF53}" type="slidenum">
              <a:rPr lang="es-PE" smtClean="0"/>
              <a:t>47</a:t>
            </a:fld>
            <a:endParaRPr lang="es-PE"/>
          </a:p>
        </p:txBody>
      </p:sp>
    </p:spTree>
    <p:extLst>
      <p:ext uri="{BB962C8B-B14F-4D97-AF65-F5344CB8AC3E}">
        <p14:creationId xmlns:p14="http://schemas.microsoft.com/office/powerpoint/2010/main" val="29098496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D0DD2B2-D9B9-4BBC-8B5A-1286EBDA39F3}"/>
              </a:ext>
            </a:extLst>
          </p:cNvPr>
          <p:cNvSpPr>
            <a:spLocks noGrp="1"/>
          </p:cNvSpPr>
          <p:nvPr>
            <p:ph type="title"/>
          </p:nvPr>
        </p:nvSpPr>
        <p:spPr/>
        <p:txBody>
          <a:bodyPr/>
          <a:lstStyle/>
          <a:p>
            <a:r>
              <a:rPr lang="es-PE" dirty="0"/>
              <a:t>ESPECIFICACIÓN DEL AISLAMIENTO</a:t>
            </a:r>
          </a:p>
        </p:txBody>
      </p:sp>
      <p:sp>
        <p:nvSpPr>
          <p:cNvPr id="3" name="Marcador de contenido 2">
            <a:extLst>
              <a:ext uri="{FF2B5EF4-FFF2-40B4-BE49-F238E27FC236}">
                <a16:creationId xmlns:a16="http://schemas.microsoft.com/office/drawing/2014/main" xmlns="" id="{137D3EC0-0307-4654-80B1-EAA9CD4E33A9}"/>
              </a:ext>
            </a:extLst>
          </p:cNvPr>
          <p:cNvSpPr>
            <a:spLocks noGrp="1"/>
          </p:cNvSpPr>
          <p:nvPr>
            <p:ph idx="1"/>
          </p:nvPr>
        </p:nvSpPr>
        <p:spPr/>
        <p:txBody>
          <a:bodyPr>
            <a:normAutofit fontScale="92500" lnSpcReduction="20000"/>
          </a:bodyPr>
          <a:lstStyle/>
          <a:p>
            <a:pPr marL="0" indent="0" algn="just">
              <a:buNone/>
            </a:pPr>
            <a:r>
              <a:rPr lang="es-PE" dirty="0"/>
              <a:t>La rigidez dieléctrica de un aislamiento se puede describir mediante el nivel de aislamiento normalizado (conjunto de tensiones soportadas normalizadas asociadas a la tensión más elevada en régimen permanente, </a:t>
            </a:r>
            <a:r>
              <a:rPr lang="es-PE" i="1" dirty="0" err="1"/>
              <a:t>Um</a:t>
            </a:r>
            <a:r>
              <a:rPr lang="es-PE" dirty="0"/>
              <a:t>, a la que será sometido el equipo eléctrico)</a:t>
            </a:r>
          </a:p>
          <a:p>
            <a:pPr marL="0" indent="0" algn="just">
              <a:buNone/>
            </a:pPr>
            <a:r>
              <a:rPr lang="es-PE" sz="2400" dirty="0"/>
              <a:t>– a las tensiones de la gama I (1 kV ≤ </a:t>
            </a:r>
            <a:r>
              <a:rPr lang="es-PE" sz="2400" i="1" dirty="0" err="1"/>
              <a:t>Um</a:t>
            </a:r>
            <a:r>
              <a:rPr lang="es-PE" sz="2400" i="1" dirty="0"/>
              <a:t> </a:t>
            </a:r>
            <a:r>
              <a:rPr lang="es-PE" sz="2400" dirty="0"/>
              <a:t>≤ 245 kV) se asocian la tensión soportada normalizada de corta duración a frecuencia industrial, medida en kV eficaces, y la tensión soportada normalizada a impulsos tipo rayo, medida en kV cresta.</a:t>
            </a:r>
          </a:p>
          <a:p>
            <a:pPr marL="0" indent="0" algn="just">
              <a:buNone/>
            </a:pPr>
            <a:r>
              <a:rPr lang="es-PE" sz="2400" dirty="0"/>
              <a:t>– a las tensiones de la gama II (245 kV &lt; </a:t>
            </a:r>
            <a:r>
              <a:rPr lang="es-PE" sz="2400" i="1" dirty="0" err="1"/>
              <a:t>Um</a:t>
            </a:r>
            <a:r>
              <a:rPr lang="es-PE" sz="2400" dirty="0"/>
              <a:t>) se asocian la tensión soportada normalizada a impulsos tipo maniobra y la tensión soportada normalizada a impulsos tipo rayo, ambas medidas en kV cresta.</a:t>
            </a:r>
          </a:p>
        </p:txBody>
      </p:sp>
      <p:sp>
        <p:nvSpPr>
          <p:cNvPr id="4" name="Marcador de número de diapositiva 3">
            <a:extLst>
              <a:ext uri="{FF2B5EF4-FFF2-40B4-BE49-F238E27FC236}">
                <a16:creationId xmlns:a16="http://schemas.microsoft.com/office/drawing/2014/main" xmlns="" id="{E545BEC9-AF11-49B8-B66E-956DC0AAF1A2}"/>
              </a:ext>
            </a:extLst>
          </p:cNvPr>
          <p:cNvSpPr>
            <a:spLocks noGrp="1"/>
          </p:cNvSpPr>
          <p:nvPr>
            <p:ph type="sldNum" sz="quarter" idx="12"/>
          </p:nvPr>
        </p:nvSpPr>
        <p:spPr/>
        <p:txBody>
          <a:bodyPr/>
          <a:lstStyle/>
          <a:p>
            <a:fld id="{254DE687-8845-4182-BC95-CE41F6D4EF53}" type="slidenum">
              <a:rPr lang="es-PE" smtClean="0"/>
              <a:t>48</a:t>
            </a:fld>
            <a:endParaRPr lang="es-PE"/>
          </a:p>
        </p:txBody>
      </p:sp>
    </p:spTree>
    <p:extLst>
      <p:ext uri="{BB962C8B-B14F-4D97-AF65-F5344CB8AC3E}">
        <p14:creationId xmlns:p14="http://schemas.microsoft.com/office/powerpoint/2010/main" val="28741346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D0DD2B2-D9B9-4BBC-8B5A-1286EBDA39F3}"/>
              </a:ext>
            </a:extLst>
          </p:cNvPr>
          <p:cNvSpPr>
            <a:spLocks noGrp="1"/>
          </p:cNvSpPr>
          <p:nvPr>
            <p:ph type="title"/>
          </p:nvPr>
        </p:nvSpPr>
        <p:spPr/>
        <p:txBody>
          <a:bodyPr/>
          <a:lstStyle/>
          <a:p>
            <a:r>
              <a:rPr lang="es-PE" dirty="0"/>
              <a:t>ESPECIFICACIÓN DEL AISLAMIENTO</a:t>
            </a:r>
          </a:p>
        </p:txBody>
      </p:sp>
      <p:sp>
        <p:nvSpPr>
          <p:cNvPr id="3" name="Marcador de contenido 2">
            <a:extLst>
              <a:ext uri="{FF2B5EF4-FFF2-40B4-BE49-F238E27FC236}">
                <a16:creationId xmlns:a16="http://schemas.microsoft.com/office/drawing/2014/main" xmlns="" id="{137D3EC0-0307-4654-80B1-EAA9CD4E33A9}"/>
              </a:ext>
            </a:extLst>
          </p:cNvPr>
          <p:cNvSpPr>
            <a:spLocks noGrp="1"/>
          </p:cNvSpPr>
          <p:nvPr>
            <p:ph idx="1"/>
          </p:nvPr>
        </p:nvSpPr>
        <p:spPr/>
        <p:txBody>
          <a:bodyPr>
            <a:normAutofit fontScale="85000" lnSpcReduction="10000"/>
          </a:bodyPr>
          <a:lstStyle/>
          <a:p>
            <a:pPr algn="just"/>
            <a:r>
              <a:rPr lang="es-PE" dirty="0"/>
              <a:t>La rigidez dieléctrica de un aislamiento </a:t>
            </a:r>
            <a:r>
              <a:rPr lang="es-PE" dirty="0" err="1"/>
              <a:t>autorregenerable</a:t>
            </a:r>
            <a:r>
              <a:rPr lang="es-PE" dirty="0"/>
              <a:t> se comporta de acuerdo con una función de densidad de probabilidad normal o gaussiana </a:t>
            </a:r>
          </a:p>
          <a:p>
            <a:pPr marL="0" indent="0" algn="just">
              <a:buNone/>
            </a:pPr>
            <a:endParaRPr lang="es-PE" dirty="0"/>
          </a:p>
          <a:p>
            <a:pPr marL="0" indent="0" algn="just">
              <a:buNone/>
            </a:pPr>
            <a:endParaRPr lang="es-PE" dirty="0"/>
          </a:p>
          <a:p>
            <a:pPr marL="0" indent="0" algn="just">
              <a:buNone/>
            </a:pPr>
            <a:r>
              <a:rPr lang="es-PE" dirty="0"/>
              <a:t>   siendo </a:t>
            </a:r>
            <a:r>
              <a:rPr lang="es-PE" i="1" dirty="0"/>
              <a:t>μ </a:t>
            </a:r>
            <a:r>
              <a:rPr lang="es-PE" dirty="0"/>
              <a:t>el valor medio y </a:t>
            </a:r>
            <a:r>
              <a:rPr lang="es-PE" i="1" dirty="0"/>
              <a:t>σ </a:t>
            </a:r>
            <a:r>
              <a:rPr lang="es-PE" dirty="0"/>
              <a:t>la desviación estándar.</a:t>
            </a:r>
          </a:p>
          <a:p>
            <a:pPr algn="just"/>
            <a:r>
              <a:rPr lang="es-PE" dirty="0"/>
              <a:t>El valor medio es la tensión soportada dieléctrica, la tensión para la que el aislamiento tiene una probabilidad de fallo del 50%, y se suele anotar como </a:t>
            </a:r>
            <a:r>
              <a:rPr lang="es-PE" i="1" dirty="0"/>
              <a:t>U</a:t>
            </a:r>
            <a:r>
              <a:rPr lang="es-PE" i="1" baseline="-25000" dirty="0"/>
              <a:t>50</a:t>
            </a:r>
          </a:p>
          <a:p>
            <a:pPr algn="just"/>
            <a:r>
              <a:rPr lang="es-PE" dirty="0"/>
              <a:t>La desviación estándar está entre el 2 y el 3% de </a:t>
            </a:r>
            <a:r>
              <a:rPr lang="es-PE" i="1" dirty="0"/>
              <a:t>U</a:t>
            </a:r>
            <a:r>
              <a:rPr lang="es-PE" i="1" baseline="-25000" dirty="0"/>
              <a:t>50</a:t>
            </a:r>
            <a:r>
              <a:rPr lang="es-PE" i="1" dirty="0"/>
              <a:t> </a:t>
            </a:r>
            <a:r>
              <a:rPr lang="es-PE" dirty="0"/>
              <a:t>para impulsos tipo rayo y entre el 5 y el 7% de </a:t>
            </a:r>
            <a:r>
              <a:rPr lang="es-PE" i="1" dirty="0"/>
              <a:t>U</a:t>
            </a:r>
            <a:r>
              <a:rPr lang="es-PE" i="1" baseline="-25000" dirty="0"/>
              <a:t>50</a:t>
            </a:r>
            <a:r>
              <a:rPr lang="es-PE" i="1" dirty="0"/>
              <a:t> </a:t>
            </a:r>
            <a:r>
              <a:rPr lang="es-PE" dirty="0"/>
              <a:t>para impulsos tipo maniobra</a:t>
            </a:r>
            <a:endParaRPr lang="es-PE" sz="2400" dirty="0"/>
          </a:p>
        </p:txBody>
      </p:sp>
      <p:sp>
        <p:nvSpPr>
          <p:cNvPr id="4" name="Marcador de número de diapositiva 3">
            <a:extLst>
              <a:ext uri="{FF2B5EF4-FFF2-40B4-BE49-F238E27FC236}">
                <a16:creationId xmlns:a16="http://schemas.microsoft.com/office/drawing/2014/main" xmlns="" id="{E545BEC9-AF11-49B8-B66E-956DC0AAF1A2}"/>
              </a:ext>
            </a:extLst>
          </p:cNvPr>
          <p:cNvSpPr>
            <a:spLocks noGrp="1"/>
          </p:cNvSpPr>
          <p:nvPr>
            <p:ph type="sldNum" sz="quarter" idx="12"/>
          </p:nvPr>
        </p:nvSpPr>
        <p:spPr/>
        <p:txBody>
          <a:bodyPr/>
          <a:lstStyle/>
          <a:p>
            <a:fld id="{254DE687-8845-4182-BC95-CE41F6D4EF53}" type="slidenum">
              <a:rPr lang="es-PE" smtClean="0"/>
              <a:t>49</a:t>
            </a:fld>
            <a:endParaRPr lang="es-PE"/>
          </a:p>
        </p:txBody>
      </p:sp>
      <p:pic>
        <p:nvPicPr>
          <p:cNvPr id="5" name="Imagen 4">
            <a:extLst>
              <a:ext uri="{FF2B5EF4-FFF2-40B4-BE49-F238E27FC236}">
                <a16:creationId xmlns:a16="http://schemas.microsoft.com/office/drawing/2014/main" xmlns="" id="{68B7AAD9-DC5B-4386-A274-C07E1275C200}"/>
              </a:ext>
            </a:extLst>
          </p:cNvPr>
          <p:cNvPicPr>
            <a:picLocks noChangeAspect="1"/>
          </p:cNvPicPr>
          <p:nvPr/>
        </p:nvPicPr>
        <p:blipFill>
          <a:blip r:embed="rId2"/>
          <a:stretch>
            <a:fillRect/>
          </a:stretch>
        </p:blipFill>
        <p:spPr>
          <a:xfrm>
            <a:off x="2838450" y="2789578"/>
            <a:ext cx="3467100" cy="828675"/>
          </a:xfrm>
          <a:prstGeom prst="rect">
            <a:avLst/>
          </a:prstGeom>
        </p:spPr>
      </p:pic>
    </p:spTree>
    <p:extLst>
      <p:ext uri="{BB962C8B-B14F-4D97-AF65-F5344CB8AC3E}">
        <p14:creationId xmlns:p14="http://schemas.microsoft.com/office/powerpoint/2010/main" val="35877629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D0DD2B2-D9B9-4BBC-8B5A-1286EBDA39F3}"/>
              </a:ext>
            </a:extLst>
          </p:cNvPr>
          <p:cNvSpPr>
            <a:spLocks noGrp="1"/>
          </p:cNvSpPr>
          <p:nvPr>
            <p:ph type="title"/>
          </p:nvPr>
        </p:nvSpPr>
        <p:spPr/>
        <p:txBody>
          <a:bodyPr/>
          <a:lstStyle/>
          <a:p>
            <a:r>
              <a:rPr lang="es-PE" dirty="0"/>
              <a:t>ESPECIFICACIÓN DEL AISLAMIENTO</a:t>
            </a:r>
          </a:p>
        </p:txBody>
      </p:sp>
      <p:sp>
        <p:nvSpPr>
          <p:cNvPr id="3" name="Marcador de contenido 2">
            <a:extLst>
              <a:ext uri="{FF2B5EF4-FFF2-40B4-BE49-F238E27FC236}">
                <a16:creationId xmlns:a16="http://schemas.microsoft.com/office/drawing/2014/main" xmlns="" id="{137D3EC0-0307-4654-80B1-EAA9CD4E33A9}"/>
              </a:ext>
            </a:extLst>
          </p:cNvPr>
          <p:cNvSpPr>
            <a:spLocks noGrp="1"/>
          </p:cNvSpPr>
          <p:nvPr>
            <p:ph idx="1"/>
          </p:nvPr>
        </p:nvSpPr>
        <p:spPr/>
        <p:txBody>
          <a:bodyPr>
            <a:normAutofit fontScale="92500"/>
          </a:bodyPr>
          <a:lstStyle/>
          <a:p>
            <a:pPr algn="just"/>
            <a:r>
              <a:rPr lang="es-PE" dirty="0"/>
              <a:t>El comportamiento estadístico del aislamiento se suele especificar mediante la función de distribución acumulada</a:t>
            </a:r>
          </a:p>
          <a:p>
            <a:pPr algn="just"/>
            <a:endParaRPr lang="es-PE" dirty="0"/>
          </a:p>
          <a:p>
            <a:pPr algn="just"/>
            <a:endParaRPr lang="es-PE" dirty="0"/>
          </a:p>
          <a:p>
            <a:pPr algn="just"/>
            <a:r>
              <a:rPr lang="es-PE" dirty="0"/>
              <a:t>La función </a:t>
            </a:r>
            <a:r>
              <a:rPr lang="es-PE" i="1" dirty="0"/>
              <a:t>Fa</a:t>
            </a:r>
            <a:r>
              <a:rPr lang="es-PE" dirty="0"/>
              <a:t>(</a:t>
            </a:r>
            <a:r>
              <a:rPr lang="es-PE" i="1" dirty="0"/>
              <a:t>u</a:t>
            </a:r>
            <a:r>
              <a:rPr lang="es-PE" dirty="0"/>
              <a:t>) indica la probabilidad de que la tensión disruptiva sea igual o inferior a un determinado valor</a:t>
            </a:r>
          </a:p>
          <a:p>
            <a:pPr algn="just"/>
            <a:r>
              <a:rPr lang="es-PE" dirty="0"/>
              <a:t>Relación entre la función de densidad de probabilidad y la función de probabilidad acumulada para una distribución normal (ver figuras)</a:t>
            </a:r>
            <a:endParaRPr lang="es-PE" sz="2400" dirty="0"/>
          </a:p>
        </p:txBody>
      </p:sp>
      <p:sp>
        <p:nvSpPr>
          <p:cNvPr id="4" name="Marcador de número de diapositiva 3">
            <a:extLst>
              <a:ext uri="{FF2B5EF4-FFF2-40B4-BE49-F238E27FC236}">
                <a16:creationId xmlns:a16="http://schemas.microsoft.com/office/drawing/2014/main" xmlns="" id="{E545BEC9-AF11-49B8-B66E-956DC0AAF1A2}"/>
              </a:ext>
            </a:extLst>
          </p:cNvPr>
          <p:cNvSpPr>
            <a:spLocks noGrp="1"/>
          </p:cNvSpPr>
          <p:nvPr>
            <p:ph type="sldNum" sz="quarter" idx="12"/>
          </p:nvPr>
        </p:nvSpPr>
        <p:spPr/>
        <p:txBody>
          <a:bodyPr/>
          <a:lstStyle/>
          <a:p>
            <a:fld id="{254DE687-8845-4182-BC95-CE41F6D4EF53}" type="slidenum">
              <a:rPr lang="es-PE" smtClean="0"/>
              <a:t>50</a:t>
            </a:fld>
            <a:endParaRPr lang="es-PE"/>
          </a:p>
        </p:txBody>
      </p:sp>
      <p:pic>
        <p:nvPicPr>
          <p:cNvPr id="6" name="Imagen 5">
            <a:extLst>
              <a:ext uri="{FF2B5EF4-FFF2-40B4-BE49-F238E27FC236}">
                <a16:creationId xmlns:a16="http://schemas.microsoft.com/office/drawing/2014/main" xmlns="" id="{4700C202-FC9B-4528-9B63-561BC43E7CB4}"/>
              </a:ext>
            </a:extLst>
          </p:cNvPr>
          <p:cNvPicPr>
            <a:picLocks noChangeAspect="1"/>
          </p:cNvPicPr>
          <p:nvPr/>
        </p:nvPicPr>
        <p:blipFill>
          <a:blip r:embed="rId2"/>
          <a:stretch>
            <a:fillRect/>
          </a:stretch>
        </p:blipFill>
        <p:spPr>
          <a:xfrm>
            <a:off x="3376612" y="2990850"/>
            <a:ext cx="2390775" cy="876300"/>
          </a:xfrm>
          <a:prstGeom prst="rect">
            <a:avLst/>
          </a:prstGeom>
        </p:spPr>
      </p:pic>
    </p:spTree>
    <p:extLst>
      <p:ext uri="{BB962C8B-B14F-4D97-AF65-F5344CB8AC3E}">
        <p14:creationId xmlns:p14="http://schemas.microsoft.com/office/powerpoint/2010/main" val="21539430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3547637-64FE-43A4-B24F-45473F6CA1D4}"/>
              </a:ext>
            </a:extLst>
          </p:cNvPr>
          <p:cNvSpPr>
            <a:spLocks noGrp="1"/>
          </p:cNvSpPr>
          <p:nvPr>
            <p:ph type="title"/>
          </p:nvPr>
        </p:nvSpPr>
        <p:spPr/>
        <p:txBody>
          <a:bodyPr/>
          <a:lstStyle/>
          <a:p>
            <a:r>
              <a:rPr lang="es-PE" dirty="0"/>
              <a:t>CARACTERISTICA DIELECTRICA DE UN AISLAMIENTO</a:t>
            </a:r>
          </a:p>
        </p:txBody>
      </p:sp>
      <p:pic>
        <p:nvPicPr>
          <p:cNvPr id="5" name="Marcador de contenido 4">
            <a:extLst>
              <a:ext uri="{FF2B5EF4-FFF2-40B4-BE49-F238E27FC236}">
                <a16:creationId xmlns:a16="http://schemas.microsoft.com/office/drawing/2014/main" xmlns="" id="{250F4B90-5099-484A-811C-1E8883B98E8B}"/>
              </a:ext>
            </a:extLst>
          </p:cNvPr>
          <p:cNvPicPr>
            <a:picLocks noGrp="1" noChangeAspect="1"/>
          </p:cNvPicPr>
          <p:nvPr>
            <p:ph idx="1"/>
          </p:nvPr>
        </p:nvPicPr>
        <p:blipFill>
          <a:blip r:embed="rId2"/>
          <a:stretch>
            <a:fillRect/>
          </a:stretch>
        </p:blipFill>
        <p:spPr>
          <a:xfrm>
            <a:off x="2881312" y="2239169"/>
            <a:ext cx="3381375" cy="3524250"/>
          </a:xfrm>
          <a:prstGeom prst="rect">
            <a:avLst/>
          </a:prstGeom>
        </p:spPr>
      </p:pic>
      <p:sp>
        <p:nvSpPr>
          <p:cNvPr id="4" name="Marcador de número de diapositiva 3">
            <a:extLst>
              <a:ext uri="{FF2B5EF4-FFF2-40B4-BE49-F238E27FC236}">
                <a16:creationId xmlns:a16="http://schemas.microsoft.com/office/drawing/2014/main" xmlns="" id="{60161CEA-7C7D-4DED-AB39-0A0E0122629B}"/>
              </a:ext>
            </a:extLst>
          </p:cNvPr>
          <p:cNvSpPr>
            <a:spLocks noGrp="1"/>
          </p:cNvSpPr>
          <p:nvPr>
            <p:ph type="sldNum" sz="quarter" idx="12"/>
          </p:nvPr>
        </p:nvSpPr>
        <p:spPr/>
        <p:txBody>
          <a:bodyPr/>
          <a:lstStyle/>
          <a:p>
            <a:fld id="{254DE687-8845-4182-BC95-CE41F6D4EF53}" type="slidenum">
              <a:rPr lang="es-PE" smtClean="0"/>
              <a:t>51</a:t>
            </a:fld>
            <a:endParaRPr lang="es-PE"/>
          </a:p>
        </p:txBody>
      </p:sp>
    </p:spTree>
    <p:extLst>
      <p:ext uri="{BB962C8B-B14F-4D97-AF65-F5344CB8AC3E}">
        <p14:creationId xmlns:p14="http://schemas.microsoft.com/office/powerpoint/2010/main" val="27513667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3547637-64FE-43A4-B24F-45473F6CA1D4}"/>
              </a:ext>
            </a:extLst>
          </p:cNvPr>
          <p:cNvSpPr>
            <a:spLocks noGrp="1"/>
          </p:cNvSpPr>
          <p:nvPr>
            <p:ph type="title"/>
          </p:nvPr>
        </p:nvSpPr>
        <p:spPr/>
        <p:txBody>
          <a:bodyPr>
            <a:noAutofit/>
          </a:bodyPr>
          <a:lstStyle/>
          <a:p>
            <a:r>
              <a:rPr lang="es-PE" sz="3600" dirty="0"/>
              <a:t>CARACTERISTICA DIELECTRICA DE UN AISLAMIENTO NO AUTORREGENERABLE</a:t>
            </a:r>
          </a:p>
        </p:txBody>
      </p:sp>
      <p:sp>
        <p:nvSpPr>
          <p:cNvPr id="4" name="Marcador de número de diapositiva 3">
            <a:extLst>
              <a:ext uri="{FF2B5EF4-FFF2-40B4-BE49-F238E27FC236}">
                <a16:creationId xmlns:a16="http://schemas.microsoft.com/office/drawing/2014/main" xmlns="" id="{60161CEA-7C7D-4DED-AB39-0A0E0122629B}"/>
              </a:ext>
            </a:extLst>
          </p:cNvPr>
          <p:cNvSpPr>
            <a:spLocks noGrp="1"/>
          </p:cNvSpPr>
          <p:nvPr>
            <p:ph type="sldNum" sz="quarter" idx="12"/>
          </p:nvPr>
        </p:nvSpPr>
        <p:spPr/>
        <p:txBody>
          <a:bodyPr/>
          <a:lstStyle/>
          <a:p>
            <a:fld id="{254DE687-8845-4182-BC95-CE41F6D4EF53}" type="slidenum">
              <a:rPr lang="es-PE" smtClean="0"/>
              <a:t>52</a:t>
            </a:fld>
            <a:endParaRPr lang="es-PE"/>
          </a:p>
        </p:txBody>
      </p:sp>
      <p:pic>
        <p:nvPicPr>
          <p:cNvPr id="8" name="Marcador de contenido 7">
            <a:extLst>
              <a:ext uri="{FF2B5EF4-FFF2-40B4-BE49-F238E27FC236}">
                <a16:creationId xmlns:a16="http://schemas.microsoft.com/office/drawing/2014/main" xmlns="" id="{9D874045-EA11-4FD8-AEFA-73D955FA5DB8}"/>
              </a:ext>
            </a:extLst>
          </p:cNvPr>
          <p:cNvPicPr>
            <a:picLocks noGrp="1" noChangeAspect="1"/>
          </p:cNvPicPr>
          <p:nvPr>
            <p:ph idx="1"/>
          </p:nvPr>
        </p:nvPicPr>
        <p:blipFill>
          <a:blip r:embed="rId2"/>
          <a:stretch>
            <a:fillRect/>
          </a:stretch>
        </p:blipFill>
        <p:spPr>
          <a:xfrm>
            <a:off x="2076450" y="2520156"/>
            <a:ext cx="4991100" cy="2962275"/>
          </a:xfrm>
          <a:prstGeom prst="rect">
            <a:avLst/>
          </a:prstGeom>
        </p:spPr>
      </p:pic>
    </p:spTree>
    <p:extLst>
      <p:ext uri="{BB962C8B-B14F-4D97-AF65-F5344CB8AC3E}">
        <p14:creationId xmlns:p14="http://schemas.microsoft.com/office/powerpoint/2010/main" val="24858418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2AFF357-121F-4629-AA8D-B40E80E30FE1}"/>
              </a:ext>
            </a:extLst>
          </p:cNvPr>
          <p:cNvSpPr>
            <a:spLocks noGrp="1"/>
          </p:cNvSpPr>
          <p:nvPr>
            <p:ph type="title"/>
          </p:nvPr>
        </p:nvSpPr>
        <p:spPr/>
        <p:txBody>
          <a:bodyPr/>
          <a:lstStyle/>
          <a:p>
            <a:r>
              <a:rPr lang="es-PE" dirty="0"/>
              <a:t>PROTECCION CONTRA SOBRETENSIONES</a:t>
            </a:r>
          </a:p>
        </p:txBody>
      </p:sp>
      <p:sp>
        <p:nvSpPr>
          <p:cNvPr id="3" name="Marcador de contenido 2">
            <a:extLst>
              <a:ext uri="{FF2B5EF4-FFF2-40B4-BE49-F238E27FC236}">
                <a16:creationId xmlns:a16="http://schemas.microsoft.com/office/drawing/2014/main" xmlns="" id="{BDBEA693-486A-4764-952E-621A1410E830}"/>
              </a:ext>
            </a:extLst>
          </p:cNvPr>
          <p:cNvSpPr>
            <a:spLocks noGrp="1"/>
          </p:cNvSpPr>
          <p:nvPr>
            <p:ph idx="1"/>
          </p:nvPr>
        </p:nvSpPr>
        <p:spPr/>
        <p:txBody>
          <a:bodyPr>
            <a:normAutofit fontScale="85000" lnSpcReduction="20000"/>
          </a:bodyPr>
          <a:lstStyle/>
          <a:p>
            <a:pPr algn="just"/>
            <a:r>
              <a:rPr lang="es-PE" b="1" dirty="0"/>
              <a:t>Principios de protección</a:t>
            </a:r>
          </a:p>
          <a:p>
            <a:pPr marL="0" indent="0" algn="just">
              <a:buNone/>
            </a:pPr>
            <a:r>
              <a:rPr lang="es-PE" dirty="0"/>
              <a:t>– limitar las sobretensiones</a:t>
            </a:r>
          </a:p>
          <a:p>
            <a:pPr marL="0" indent="0" algn="just">
              <a:buNone/>
            </a:pPr>
            <a:r>
              <a:rPr lang="es-PE" dirty="0"/>
              <a:t>– prevenir la aparición de sobretensiones</a:t>
            </a:r>
          </a:p>
          <a:p>
            <a:pPr algn="just"/>
            <a:r>
              <a:rPr lang="es-PE" b="1" dirty="0"/>
              <a:t>Medios o métodos</a:t>
            </a:r>
          </a:p>
          <a:p>
            <a:pPr marL="0" indent="0" algn="just">
              <a:buNone/>
            </a:pPr>
            <a:r>
              <a:rPr lang="es-PE" dirty="0"/>
              <a:t>– instalación de pararrayos (contra sobretensiones por maniobra y de origen atmosférico)</a:t>
            </a:r>
          </a:p>
          <a:p>
            <a:pPr marL="0" indent="0" algn="just">
              <a:buNone/>
            </a:pPr>
            <a:r>
              <a:rPr lang="es-PE" dirty="0"/>
              <a:t>– instalación de pantallas (contra sobretensiones de origen atmosférico)</a:t>
            </a:r>
          </a:p>
          <a:p>
            <a:pPr marL="0" indent="0" algn="just">
              <a:buNone/>
            </a:pPr>
            <a:r>
              <a:rPr lang="es-PE" dirty="0"/>
              <a:t>– cierre controlado de interruptores (contra sobretensiones por maniobra)</a:t>
            </a:r>
          </a:p>
          <a:p>
            <a:pPr marL="0" indent="0" algn="just">
              <a:buNone/>
            </a:pPr>
            <a:r>
              <a:rPr lang="es-PE" dirty="0"/>
              <a:t>– diseño de puesta a tierra (contra sobretensiones por maniobra y de origen atmosférico)</a:t>
            </a:r>
          </a:p>
        </p:txBody>
      </p:sp>
      <p:sp>
        <p:nvSpPr>
          <p:cNvPr id="4" name="Marcador de número de diapositiva 3">
            <a:extLst>
              <a:ext uri="{FF2B5EF4-FFF2-40B4-BE49-F238E27FC236}">
                <a16:creationId xmlns:a16="http://schemas.microsoft.com/office/drawing/2014/main" xmlns="" id="{7A544202-515B-4477-ADA7-2195444F2D78}"/>
              </a:ext>
            </a:extLst>
          </p:cNvPr>
          <p:cNvSpPr>
            <a:spLocks noGrp="1"/>
          </p:cNvSpPr>
          <p:nvPr>
            <p:ph type="sldNum" sz="quarter" idx="12"/>
          </p:nvPr>
        </p:nvSpPr>
        <p:spPr/>
        <p:txBody>
          <a:bodyPr/>
          <a:lstStyle/>
          <a:p>
            <a:fld id="{254DE687-8845-4182-BC95-CE41F6D4EF53}" type="slidenum">
              <a:rPr lang="es-PE" smtClean="0"/>
              <a:t>53</a:t>
            </a:fld>
            <a:endParaRPr lang="es-PE"/>
          </a:p>
        </p:txBody>
      </p:sp>
      <p:sp>
        <p:nvSpPr>
          <p:cNvPr id="5" name="Flecha: a la derecha 4">
            <a:hlinkClick r:id="rId2"/>
            <a:extLst>
              <a:ext uri="{FF2B5EF4-FFF2-40B4-BE49-F238E27FC236}">
                <a16:creationId xmlns:a16="http://schemas.microsoft.com/office/drawing/2014/main" xmlns="" id="{59CB0D1B-D19E-42AF-BCDE-BCB448FFD4BA}"/>
              </a:ext>
            </a:extLst>
          </p:cNvPr>
          <p:cNvSpPr/>
          <p:nvPr/>
        </p:nvSpPr>
        <p:spPr>
          <a:xfrm>
            <a:off x="8515350" y="4403188"/>
            <a:ext cx="403567" cy="9284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22515365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PE" sz="4000" dirty="0"/>
              <a:t>PARARRAYOS</a:t>
            </a:r>
          </a:p>
        </p:txBody>
      </p:sp>
      <p:sp>
        <p:nvSpPr>
          <p:cNvPr id="3" name="Subtítulo 2"/>
          <p:cNvSpPr>
            <a:spLocks noGrp="1"/>
          </p:cNvSpPr>
          <p:nvPr>
            <p:ph type="subTitle" idx="1"/>
          </p:nvPr>
        </p:nvSpPr>
        <p:spPr/>
        <p:txBody>
          <a:bodyPr/>
          <a:lstStyle/>
          <a:p>
            <a:r>
              <a:rPr lang="es-PE" dirty="0"/>
              <a:t>3</a:t>
            </a:r>
          </a:p>
        </p:txBody>
      </p:sp>
      <p:sp>
        <p:nvSpPr>
          <p:cNvPr id="5" name="Marcador de número de diapositiva 4"/>
          <p:cNvSpPr>
            <a:spLocks noGrp="1"/>
          </p:cNvSpPr>
          <p:nvPr>
            <p:ph type="sldNum" sz="quarter" idx="12"/>
          </p:nvPr>
        </p:nvSpPr>
        <p:spPr/>
        <p:txBody>
          <a:bodyPr/>
          <a:lstStyle/>
          <a:p>
            <a:fld id="{254DE687-8845-4182-BC95-CE41F6D4EF53}" type="slidenum">
              <a:rPr lang="es-PE" smtClean="0"/>
              <a:pPr/>
              <a:t>54</a:t>
            </a:fld>
            <a:endParaRPr lang="es-PE"/>
          </a:p>
        </p:txBody>
      </p:sp>
    </p:spTree>
    <p:extLst>
      <p:ext uri="{BB962C8B-B14F-4D97-AF65-F5344CB8AC3E}">
        <p14:creationId xmlns:p14="http://schemas.microsoft.com/office/powerpoint/2010/main" val="5193815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2AFF357-121F-4629-AA8D-B40E80E30FE1}"/>
              </a:ext>
            </a:extLst>
          </p:cNvPr>
          <p:cNvSpPr>
            <a:spLocks noGrp="1"/>
          </p:cNvSpPr>
          <p:nvPr>
            <p:ph type="title"/>
          </p:nvPr>
        </p:nvSpPr>
        <p:spPr/>
        <p:txBody>
          <a:bodyPr/>
          <a:lstStyle/>
          <a:p>
            <a:r>
              <a:rPr lang="es-PE" dirty="0"/>
              <a:t>PARARRAYOS</a:t>
            </a:r>
          </a:p>
        </p:txBody>
      </p:sp>
      <p:sp>
        <p:nvSpPr>
          <p:cNvPr id="3" name="Marcador de contenido 2">
            <a:extLst>
              <a:ext uri="{FF2B5EF4-FFF2-40B4-BE49-F238E27FC236}">
                <a16:creationId xmlns:a16="http://schemas.microsoft.com/office/drawing/2014/main" xmlns="" id="{BDBEA693-486A-4764-952E-621A1410E830}"/>
              </a:ext>
            </a:extLst>
          </p:cNvPr>
          <p:cNvSpPr>
            <a:spLocks noGrp="1"/>
          </p:cNvSpPr>
          <p:nvPr>
            <p:ph idx="1"/>
          </p:nvPr>
        </p:nvSpPr>
        <p:spPr/>
        <p:txBody>
          <a:bodyPr>
            <a:normAutofit/>
          </a:bodyPr>
          <a:lstStyle/>
          <a:p>
            <a:r>
              <a:rPr lang="es-PE" dirty="0"/>
              <a:t>Tipos de pararrayos</a:t>
            </a:r>
          </a:p>
          <a:p>
            <a:pPr marL="0" indent="0">
              <a:buNone/>
            </a:pPr>
            <a:r>
              <a:rPr lang="es-PE" dirty="0"/>
              <a:t>– Pararrayos de </a:t>
            </a:r>
            <a:r>
              <a:rPr lang="es-PE" dirty="0" err="1"/>
              <a:t>SiC</a:t>
            </a:r>
            <a:endParaRPr lang="es-PE" dirty="0"/>
          </a:p>
          <a:p>
            <a:pPr marL="0" indent="0">
              <a:buNone/>
            </a:pPr>
            <a:r>
              <a:rPr lang="es-PE" dirty="0"/>
              <a:t>– Pararrayos de </a:t>
            </a:r>
            <a:r>
              <a:rPr lang="es-PE" dirty="0" err="1"/>
              <a:t>ZnO</a:t>
            </a:r>
            <a:endParaRPr lang="es-PE" dirty="0"/>
          </a:p>
        </p:txBody>
      </p:sp>
      <p:sp>
        <p:nvSpPr>
          <p:cNvPr id="4" name="Marcador de número de diapositiva 3">
            <a:extLst>
              <a:ext uri="{FF2B5EF4-FFF2-40B4-BE49-F238E27FC236}">
                <a16:creationId xmlns:a16="http://schemas.microsoft.com/office/drawing/2014/main" xmlns="" id="{7A544202-515B-4477-ADA7-2195444F2D78}"/>
              </a:ext>
            </a:extLst>
          </p:cNvPr>
          <p:cNvSpPr>
            <a:spLocks noGrp="1"/>
          </p:cNvSpPr>
          <p:nvPr>
            <p:ph type="sldNum" sz="quarter" idx="12"/>
          </p:nvPr>
        </p:nvSpPr>
        <p:spPr/>
        <p:txBody>
          <a:bodyPr/>
          <a:lstStyle/>
          <a:p>
            <a:fld id="{254DE687-8845-4182-BC95-CE41F6D4EF53}" type="slidenum">
              <a:rPr lang="es-PE" smtClean="0"/>
              <a:t>55</a:t>
            </a:fld>
            <a:endParaRPr lang="es-PE"/>
          </a:p>
        </p:txBody>
      </p:sp>
      <p:pic>
        <p:nvPicPr>
          <p:cNvPr id="7" name="Picture 10" descr="distancia-rayo">
            <a:extLst>
              <a:ext uri="{FF2B5EF4-FFF2-40B4-BE49-F238E27FC236}">
                <a16:creationId xmlns:a16="http://schemas.microsoft.com/office/drawing/2014/main" xmlns="" id="{A7AE8E04-8828-48B4-B851-35879F17AE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9800" y="3327399"/>
            <a:ext cx="2736850" cy="1779588"/>
          </a:xfrm>
          <a:prstGeom prst="rect">
            <a:avLst/>
          </a:prstGeom>
          <a:noFill/>
          <a:extLst>
            <a:ext uri="{909E8E84-426E-40DD-AFC4-6F175D3DCCD1}">
              <a14:hiddenFill xmlns:a14="http://schemas.microsoft.com/office/drawing/2010/main">
                <a:solidFill>
                  <a:srgbClr val="FFFFFF"/>
                </a:solidFill>
              </a14:hiddenFill>
            </a:ext>
          </a:extLst>
        </p:spPr>
      </p:pic>
      <p:sp>
        <p:nvSpPr>
          <p:cNvPr id="8" name="Flecha: a la derecha 7">
            <a:hlinkClick r:id="rId3"/>
            <a:extLst>
              <a:ext uri="{FF2B5EF4-FFF2-40B4-BE49-F238E27FC236}">
                <a16:creationId xmlns:a16="http://schemas.microsoft.com/office/drawing/2014/main" xmlns="" id="{A775C267-3BD6-4750-88E1-9A7B2EBA0844}"/>
              </a:ext>
            </a:extLst>
          </p:cNvPr>
          <p:cNvSpPr/>
          <p:nvPr/>
        </p:nvSpPr>
        <p:spPr>
          <a:xfrm>
            <a:off x="1657350" y="4217193"/>
            <a:ext cx="579413" cy="13255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41930801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2448943-3552-4407-965C-F68456D1CA7A}"/>
              </a:ext>
            </a:extLst>
          </p:cNvPr>
          <p:cNvSpPr>
            <a:spLocks noGrp="1"/>
          </p:cNvSpPr>
          <p:nvPr>
            <p:ph type="title"/>
          </p:nvPr>
        </p:nvSpPr>
        <p:spPr/>
        <p:txBody>
          <a:bodyPr/>
          <a:lstStyle/>
          <a:p>
            <a:r>
              <a:rPr lang="es-PE" dirty="0"/>
              <a:t>PARARRAYOS DE ÓXIDOS METÁLICOS</a:t>
            </a:r>
          </a:p>
        </p:txBody>
      </p:sp>
      <p:sp>
        <p:nvSpPr>
          <p:cNvPr id="3" name="Marcador de contenido 2">
            <a:extLst>
              <a:ext uri="{FF2B5EF4-FFF2-40B4-BE49-F238E27FC236}">
                <a16:creationId xmlns:a16="http://schemas.microsoft.com/office/drawing/2014/main" xmlns="" id="{AA6AA1F1-53AD-4809-AFAF-A274B90847C8}"/>
              </a:ext>
            </a:extLst>
          </p:cNvPr>
          <p:cNvSpPr>
            <a:spLocks noGrp="1"/>
          </p:cNvSpPr>
          <p:nvPr>
            <p:ph idx="1"/>
          </p:nvPr>
        </p:nvSpPr>
        <p:spPr/>
        <p:txBody>
          <a:bodyPr>
            <a:normAutofit fontScale="70000" lnSpcReduction="20000"/>
          </a:bodyPr>
          <a:lstStyle/>
          <a:p>
            <a:pPr marL="0" indent="0" algn="just">
              <a:buNone/>
            </a:pPr>
            <a:r>
              <a:rPr lang="es-PE" dirty="0"/>
              <a:t>• </a:t>
            </a:r>
            <a:r>
              <a:rPr lang="es-PE" b="1" dirty="0"/>
              <a:t>Ventajas</a:t>
            </a:r>
          </a:p>
          <a:p>
            <a:pPr marL="0" indent="0" algn="just">
              <a:buNone/>
            </a:pPr>
            <a:r>
              <a:rPr lang="es-PE" dirty="0"/>
              <a:t>– su coeficiente de no-linealidad es muy superior al del </a:t>
            </a:r>
            <a:r>
              <a:rPr lang="es-PE" dirty="0" err="1"/>
              <a:t>SiC</a:t>
            </a:r>
            <a:r>
              <a:rPr lang="es-PE" dirty="0"/>
              <a:t>, lo que permite prescindir de los explosores y de las resistencias y condensadores en paralelo</a:t>
            </a:r>
          </a:p>
          <a:p>
            <a:pPr marL="0" indent="0" algn="just">
              <a:buNone/>
            </a:pPr>
            <a:r>
              <a:rPr lang="es-PE" dirty="0"/>
              <a:t>– es posible conocer su estado de envejecimiento midiendo la corriente resistiva</a:t>
            </a:r>
          </a:p>
          <a:p>
            <a:pPr marL="0" indent="0" algn="just">
              <a:buNone/>
            </a:pPr>
            <a:r>
              <a:rPr lang="es-PE" dirty="0"/>
              <a:t>– presentan una tensión residual muy estable, puesto que la ausencia de explosores elimina el carácter errático asociado al desgaste de estos</a:t>
            </a:r>
          </a:p>
          <a:p>
            <a:pPr marL="0" indent="0" algn="just">
              <a:buNone/>
            </a:pPr>
            <a:r>
              <a:rPr lang="es-PE" dirty="0"/>
              <a:t>– permiten una disminución del riesgo de explosión</a:t>
            </a:r>
          </a:p>
          <a:p>
            <a:pPr marL="0" indent="0" algn="just">
              <a:buNone/>
            </a:pPr>
            <a:r>
              <a:rPr lang="es-PE" dirty="0"/>
              <a:t>• Estos pararrayos han sido tradicionalmente de envolvente cerámica; en los 90 aparecen envolventes poliméricas que:</a:t>
            </a:r>
          </a:p>
          <a:p>
            <a:pPr marL="0" indent="0" algn="just">
              <a:buNone/>
            </a:pPr>
            <a:r>
              <a:rPr lang="es-PE" dirty="0"/>
              <a:t>– disminuyen los riesgos derivados de explosiones por sobrepresiones en el interior de los mismos</a:t>
            </a:r>
          </a:p>
          <a:p>
            <a:pPr marL="0" indent="0" algn="just">
              <a:buNone/>
            </a:pPr>
            <a:r>
              <a:rPr lang="es-PE" dirty="0"/>
              <a:t>– proporcionan mayor estabilidad a los varistores</a:t>
            </a:r>
          </a:p>
          <a:p>
            <a:pPr marL="0" indent="0" algn="just">
              <a:buNone/>
            </a:pPr>
            <a:r>
              <a:rPr lang="es-PE" dirty="0"/>
              <a:t>– permiten disminuir el tamaño sin incrementar el precio</a:t>
            </a:r>
          </a:p>
        </p:txBody>
      </p:sp>
      <p:sp>
        <p:nvSpPr>
          <p:cNvPr id="4" name="Marcador de número de diapositiva 3">
            <a:extLst>
              <a:ext uri="{FF2B5EF4-FFF2-40B4-BE49-F238E27FC236}">
                <a16:creationId xmlns:a16="http://schemas.microsoft.com/office/drawing/2014/main" xmlns="" id="{68B11F76-4DCC-47C3-9CAA-B8667E059C4F}"/>
              </a:ext>
            </a:extLst>
          </p:cNvPr>
          <p:cNvSpPr>
            <a:spLocks noGrp="1"/>
          </p:cNvSpPr>
          <p:nvPr>
            <p:ph type="sldNum" sz="quarter" idx="12"/>
          </p:nvPr>
        </p:nvSpPr>
        <p:spPr/>
        <p:txBody>
          <a:bodyPr/>
          <a:lstStyle/>
          <a:p>
            <a:fld id="{254DE687-8845-4182-BC95-CE41F6D4EF53}" type="slidenum">
              <a:rPr lang="es-PE" smtClean="0"/>
              <a:t>56</a:t>
            </a:fld>
            <a:endParaRPr lang="es-PE"/>
          </a:p>
        </p:txBody>
      </p:sp>
    </p:spTree>
    <p:extLst>
      <p:ext uri="{BB962C8B-B14F-4D97-AF65-F5344CB8AC3E}">
        <p14:creationId xmlns:p14="http://schemas.microsoft.com/office/powerpoint/2010/main" val="2768334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2448943-3552-4407-965C-F68456D1CA7A}"/>
              </a:ext>
            </a:extLst>
          </p:cNvPr>
          <p:cNvSpPr>
            <a:spLocks noGrp="1"/>
          </p:cNvSpPr>
          <p:nvPr>
            <p:ph type="title"/>
          </p:nvPr>
        </p:nvSpPr>
        <p:spPr/>
        <p:txBody>
          <a:bodyPr/>
          <a:lstStyle/>
          <a:p>
            <a:r>
              <a:rPr lang="es-PE" dirty="0"/>
              <a:t>PARARRAYOS DE ÓXIDOS METÁLICOS</a:t>
            </a:r>
          </a:p>
        </p:txBody>
      </p:sp>
      <p:sp>
        <p:nvSpPr>
          <p:cNvPr id="3" name="Marcador de contenido 2">
            <a:extLst>
              <a:ext uri="{FF2B5EF4-FFF2-40B4-BE49-F238E27FC236}">
                <a16:creationId xmlns:a16="http://schemas.microsoft.com/office/drawing/2014/main" xmlns="" id="{AA6AA1F1-53AD-4809-AFAF-A274B90847C8}"/>
              </a:ext>
            </a:extLst>
          </p:cNvPr>
          <p:cNvSpPr>
            <a:spLocks noGrp="1"/>
          </p:cNvSpPr>
          <p:nvPr>
            <p:ph idx="1"/>
          </p:nvPr>
        </p:nvSpPr>
        <p:spPr/>
        <p:txBody>
          <a:bodyPr>
            <a:normAutofit fontScale="77500" lnSpcReduction="20000"/>
          </a:bodyPr>
          <a:lstStyle/>
          <a:p>
            <a:pPr algn="just"/>
            <a:r>
              <a:rPr lang="es-PE" dirty="0"/>
              <a:t>La característica V-I puede ser dividida en 3 regiones</a:t>
            </a:r>
          </a:p>
          <a:p>
            <a:pPr marL="0" indent="0" algn="just">
              <a:buNone/>
            </a:pPr>
            <a:r>
              <a:rPr lang="es-PE" dirty="0"/>
              <a:t>– Región 1: I &lt; 1 mA, fundamentalmente capacitiva; el valor MCOV del pararrayos es seleccionado en ésta región</a:t>
            </a:r>
          </a:p>
          <a:p>
            <a:pPr marL="0" indent="0" algn="just">
              <a:buNone/>
            </a:pPr>
            <a:r>
              <a:rPr lang="es-PE" dirty="0"/>
              <a:t>– Región 2: 1 mA &lt; I &lt; 2 </a:t>
            </a:r>
            <a:r>
              <a:rPr lang="es-PE" dirty="0" err="1"/>
              <a:t>kA</a:t>
            </a:r>
            <a:r>
              <a:rPr lang="es-PE" dirty="0"/>
              <a:t>, fundamentalmente resistiva; es la zona de sobretensiones temporales (TOV) y de maniobra</a:t>
            </a:r>
          </a:p>
          <a:p>
            <a:pPr marL="0" indent="0" algn="just">
              <a:buNone/>
            </a:pPr>
            <a:r>
              <a:rPr lang="es-PE" dirty="0"/>
              <a:t>– Región 3: I = 1 ∻ 100 </a:t>
            </a:r>
            <a:r>
              <a:rPr lang="es-PE" dirty="0" err="1"/>
              <a:t>kA</a:t>
            </a:r>
            <a:r>
              <a:rPr lang="es-PE" dirty="0"/>
              <a:t>, el pararrayos se comporta como una resistencia.</a:t>
            </a:r>
          </a:p>
          <a:p>
            <a:pPr marL="0" indent="0" algn="just">
              <a:buNone/>
            </a:pPr>
            <a:r>
              <a:rPr lang="es-PE" dirty="0"/>
              <a:t>• La disipación de energía aumenta con la temperatura; la inestabilidad térmica puede evitarse mediante un diseño adecuado de la envolvente.</a:t>
            </a:r>
          </a:p>
          <a:p>
            <a:pPr marL="0" indent="0" algn="just">
              <a:buNone/>
            </a:pPr>
            <a:r>
              <a:rPr lang="es-PE" dirty="0"/>
              <a:t>• La tensión permanente entre los terminales del pararrayos debe ser siempre igual o inferior a MCOV.</a:t>
            </a:r>
          </a:p>
          <a:p>
            <a:pPr marL="0" indent="0" algn="just">
              <a:buNone/>
            </a:pPr>
            <a:r>
              <a:rPr lang="es-PE" dirty="0"/>
              <a:t>• Las sobretensiones temporales debe ser limitada y estar dentro del tiempo especificado por el fabricante.</a:t>
            </a:r>
          </a:p>
        </p:txBody>
      </p:sp>
      <p:sp>
        <p:nvSpPr>
          <p:cNvPr id="4" name="Marcador de número de diapositiva 3">
            <a:extLst>
              <a:ext uri="{FF2B5EF4-FFF2-40B4-BE49-F238E27FC236}">
                <a16:creationId xmlns:a16="http://schemas.microsoft.com/office/drawing/2014/main" xmlns="" id="{68B11F76-4DCC-47C3-9CAA-B8667E059C4F}"/>
              </a:ext>
            </a:extLst>
          </p:cNvPr>
          <p:cNvSpPr>
            <a:spLocks noGrp="1"/>
          </p:cNvSpPr>
          <p:nvPr>
            <p:ph type="sldNum" sz="quarter" idx="12"/>
          </p:nvPr>
        </p:nvSpPr>
        <p:spPr/>
        <p:txBody>
          <a:bodyPr/>
          <a:lstStyle/>
          <a:p>
            <a:fld id="{254DE687-8845-4182-BC95-CE41F6D4EF53}" type="slidenum">
              <a:rPr lang="es-PE" smtClean="0"/>
              <a:t>57</a:t>
            </a:fld>
            <a:endParaRPr lang="es-PE"/>
          </a:p>
        </p:txBody>
      </p:sp>
    </p:spTree>
    <p:extLst>
      <p:ext uri="{BB962C8B-B14F-4D97-AF65-F5344CB8AC3E}">
        <p14:creationId xmlns:p14="http://schemas.microsoft.com/office/powerpoint/2010/main" val="8535794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2448943-3552-4407-965C-F68456D1CA7A}"/>
              </a:ext>
            </a:extLst>
          </p:cNvPr>
          <p:cNvSpPr>
            <a:spLocks noGrp="1"/>
          </p:cNvSpPr>
          <p:nvPr>
            <p:ph type="title"/>
          </p:nvPr>
        </p:nvSpPr>
        <p:spPr/>
        <p:txBody>
          <a:bodyPr/>
          <a:lstStyle/>
          <a:p>
            <a:r>
              <a:rPr lang="es-PE" dirty="0"/>
              <a:t>PARARRAYOS DE ÓXIDOS METÁLICOS</a:t>
            </a:r>
          </a:p>
        </p:txBody>
      </p:sp>
      <p:pic>
        <p:nvPicPr>
          <p:cNvPr id="5" name="Marcador de contenido 4">
            <a:extLst>
              <a:ext uri="{FF2B5EF4-FFF2-40B4-BE49-F238E27FC236}">
                <a16:creationId xmlns:a16="http://schemas.microsoft.com/office/drawing/2014/main" xmlns="" id="{86F67840-B472-4FAB-8C2A-6B5E9BDD4B0F}"/>
              </a:ext>
            </a:extLst>
          </p:cNvPr>
          <p:cNvPicPr>
            <a:picLocks noGrp="1" noChangeAspect="1"/>
          </p:cNvPicPr>
          <p:nvPr>
            <p:ph idx="1"/>
          </p:nvPr>
        </p:nvPicPr>
        <p:blipFill>
          <a:blip r:embed="rId2"/>
          <a:stretch>
            <a:fillRect/>
          </a:stretch>
        </p:blipFill>
        <p:spPr>
          <a:xfrm>
            <a:off x="2019300" y="1983581"/>
            <a:ext cx="5105400" cy="3276600"/>
          </a:xfrm>
          <a:prstGeom prst="rect">
            <a:avLst/>
          </a:prstGeom>
        </p:spPr>
      </p:pic>
      <p:sp>
        <p:nvSpPr>
          <p:cNvPr id="4" name="Marcador de número de diapositiva 3">
            <a:extLst>
              <a:ext uri="{FF2B5EF4-FFF2-40B4-BE49-F238E27FC236}">
                <a16:creationId xmlns:a16="http://schemas.microsoft.com/office/drawing/2014/main" xmlns="" id="{68B11F76-4DCC-47C3-9CAA-B8667E059C4F}"/>
              </a:ext>
            </a:extLst>
          </p:cNvPr>
          <p:cNvSpPr>
            <a:spLocks noGrp="1"/>
          </p:cNvSpPr>
          <p:nvPr>
            <p:ph type="sldNum" sz="quarter" idx="12"/>
          </p:nvPr>
        </p:nvSpPr>
        <p:spPr/>
        <p:txBody>
          <a:bodyPr/>
          <a:lstStyle/>
          <a:p>
            <a:fld id="{254DE687-8845-4182-BC95-CE41F6D4EF53}" type="slidenum">
              <a:rPr lang="es-PE" smtClean="0"/>
              <a:t>58</a:t>
            </a:fld>
            <a:endParaRPr lang="es-PE"/>
          </a:p>
        </p:txBody>
      </p:sp>
      <p:sp>
        <p:nvSpPr>
          <p:cNvPr id="6" name="Marcador de contenido 5">
            <a:extLst>
              <a:ext uri="{FF2B5EF4-FFF2-40B4-BE49-F238E27FC236}">
                <a16:creationId xmlns:a16="http://schemas.microsoft.com/office/drawing/2014/main" xmlns="" id="{1E7D0478-1F72-464B-BC2F-425A47D3A0C3}"/>
              </a:ext>
            </a:extLst>
          </p:cNvPr>
          <p:cNvSpPr>
            <a:spLocks noGrp="1"/>
          </p:cNvSpPr>
          <p:nvPr>
            <p:ph idx="13"/>
          </p:nvPr>
        </p:nvSpPr>
        <p:spPr/>
        <p:txBody>
          <a:bodyPr/>
          <a:lstStyle/>
          <a:p>
            <a:r>
              <a:rPr lang="es-PE" dirty="0"/>
              <a:t>Característica tensión-intensidad</a:t>
            </a:r>
          </a:p>
        </p:txBody>
      </p:sp>
    </p:spTree>
    <p:extLst>
      <p:ext uri="{BB962C8B-B14F-4D97-AF65-F5344CB8AC3E}">
        <p14:creationId xmlns:p14="http://schemas.microsoft.com/office/powerpoint/2010/main" val="1033831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2448943-3552-4407-965C-F68456D1CA7A}"/>
              </a:ext>
            </a:extLst>
          </p:cNvPr>
          <p:cNvSpPr>
            <a:spLocks noGrp="1"/>
          </p:cNvSpPr>
          <p:nvPr>
            <p:ph type="title"/>
          </p:nvPr>
        </p:nvSpPr>
        <p:spPr/>
        <p:txBody>
          <a:bodyPr/>
          <a:lstStyle/>
          <a:p>
            <a:r>
              <a:rPr lang="es-PE" dirty="0"/>
              <a:t>PARARRAYOS DE ÓXIDOS METÁLICOS</a:t>
            </a:r>
          </a:p>
        </p:txBody>
      </p:sp>
      <p:sp>
        <p:nvSpPr>
          <p:cNvPr id="3" name="Marcador de contenido 2">
            <a:extLst>
              <a:ext uri="{FF2B5EF4-FFF2-40B4-BE49-F238E27FC236}">
                <a16:creationId xmlns:a16="http://schemas.microsoft.com/office/drawing/2014/main" xmlns="" id="{AA6AA1F1-53AD-4809-AFAF-A274B90847C8}"/>
              </a:ext>
            </a:extLst>
          </p:cNvPr>
          <p:cNvSpPr>
            <a:spLocks noGrp="1"/>
          </p:cNvSpPr>
          <p:nvPr>
            <p:ph idx="1"/>
          </p:nvPr>
        </p:nvSpPr>
        <p:spPr/>
        <p:txBody>
          <a:bodyPr>
            <a:normAutofit fontScale="55000" lnSpcReduction="20000"/>
          </a:bodyPr>
          <a:lstStyle/>
          <a:p>
            <a:r>
              <a:rPr lang="es-PE" b="1" dirty="0"/>
              <a:t>Características para definir y seleccionar pararrayos</a:t>
            </a:r>
          </a:p>
          <a:p>
            <a:pPr marL="0" indent="0">
              <a:buNone/>
            </a:pPr>
            <a:r>
              <a:rPr lang="es-PE" dirty="0"/>
              <a:t>– Tensión nominal o asignada: </a:t>
            </a:r>
            <a:r>
              <a:rPr lang="es-PE" i="1" dirty="0" err="1"/>
              <a:t>Ur</a:t>
            </a:r>
            <a:endParaRPr lang="es-PE" i="1" dirty="0"/>
          </a:p>
          <a:p>
            <a:pPr marL="0" indent="0">
              <a:buNone/>
            </a:pPr>
            <a:r>
              <a:rPr lang="es-PE" dirty="0"/>
              <a:t>– Tensión de funcionamiento continuo: </a:t>
            </a:r>
            <a:r>
              <a:rPr lang="es-PE" i="1" dirty="0" err="1"/>
              <a:t>Uc</a:t>
            </a:r>
            <a:endParaRPr lang="es-PE" i="1" dirty="0"/>
          </a:p>
          <a:p>
            <a:pPr marL="0" indent="0">
              <a:buNone/>
            </a:pPr>
            <a:r>
              <a:rPr lang="es-PE" dirty="0"/>
              <a:t>– Capacidad frente a sobretensiones temporales: </a:t>
            </a:r>
            <a:r>
              <a:rPr lang="es-PE" i="1" dirty="0" err="1"/>
              <a:t>TOVc</a:t>
            </a:r>
            <a:endParaRPr lang="es-PE" i="1" dirty="0"/>
          </a:p>
          <a:p>
            <a:pPr marL="0" indent="0">
              <a:buNone/>
            </a:pPr>
            <a:r>
              <a:rPr lang="es-PE" dirty="0"/>
              <a:t>– Corriente nominal de descarga: </a:t>
            </a:r>
            <a:r>
              <a:rPr lang="es-PE" i="1" dirty="0"/>
              <a:t>In</a:t>
            </a:r>
          </a:p>
          <a:p>
            <a:r>
              <a:rPr lang="es-PE" b="1" dirty="0"/>
              <a:t>Clase de descarga de línea</a:t>
            </a:r>
          </a:p>
          <a:p>
            <a:pPr marL="0" indent="0">
              <a:buNone/>
            </a:pPr>
            <a:r>
              <a:rPr lang="es-PE" dirty="0"/>
              <a:t>– Tensión residual o de descarga: </a:t>
            </a:r>
            <a:r>
              <a:rPr lang="es-PE" i="1" dirty="0"/>
              <a:t>Ures</a:t>
            </a:r>
          </a:p>
          <a:p>
            <a:r>
              <a:rPr lang="es-PE" b="1" dirty="0"/>
              <a:t>Nivel de protección a impulsos tipo maniobra: </a:t>
            </a:r>
            <a:r>
              <a:rPr lang="es-PE" b="1" i="1" dirty="0"/>
              <a:t>SIPL</a:t>
            </a:r>
          </a:p>
          <a:p>
            <a:r>
              <a:rPr lang="es-PE" b="1" dirty="0"/>
              <a:t>Nivel de protección a impulsos tipo rayo: </a:t>
            </a:r>
            <a:r>
              <a:rPr lang="es-PE" b="1" i="1" dirty="0"/>
              <a:t>LIPL</a:t>
            </a:r>
          </a:p>
          <a:p>
            <a:pPr marL="0" indent="0">
              <a:buNone/>
            </a:pPr>
            <a:r>
              <a:rPr lang="es-PE" dirty="0"/>
              <a:t>– Clase de limitador de presión</a:t>
            </a:r>
          </a:p>
          <a:p>
            <a:pPr marL="0" indent="0">
              <a:buNone/>
            </a:pPr>
            <a:r>
              <a:rPr lang="es-PE" dirty="0"/>
              <a:t>– Línea de fuga</a:t>
            </a:r>
          </a:p>
          <a:p>
            <a:pPr marL="0" indent="0">
              <a:buNone/>
            </a:pPr>
            <a:r>
              <a:rPr lang="es-PE" dirty="0"/>
              <a:t>– Corriente permanente del pararrayos</a:t>
            </a:r>
          </a:p>
          <a:p>
            <a:pPr marL="0" indent="0">
              <a:buNone/>
            </a:pPr>
            <a:r>
              <a:rPr lang="es-PE" dirty="0"/>
              <a:t>– Presencia de dispositivo de desconexión</a:t>
            </a:r>
          </a:p>
          <a:p>
            <a:pPr marL="0" indent="0">
              <a:buNone/>
            </a:pPr>
            <a:r>
              <a:rPr lang="es-PE" dirty="0"/>
              <a:t>– Frecuencia asignada</a:t>
            </a:r>
          </a:p>
        </p:txBody>
      </p:sp>
      <p:sp>
        <p:nvSpPr>
          <p:cNvPr id="4" name="Marcador de número de diapositiva 3">
            <a:extLst>
              <a:ext uri="{FF2B5EF4-FFF2-40B4-BE49-F238E27FC236}">
                <a16:creationId xmlns:a16="http://schemas.microsoft.com/office/drawing/2014/main" xmlns="" id="{68B11F76-4DCC-47C3-9CAA-B8667E059C4F}"/>
              </a:ext>
            </a:extLst>
          </p:cNvPr>
          <p:cNvSpPr>
            <a:spLocks noGrp="1"/>
          </p:cNvSpPr>
          <p:nvPr>
            <p:ph type="sldNum" sz="quarter" idx="12"/>
          </p:nvPr>
        </p:nvSpPr>
        <p:spPr/>
        <p:txBody>
          <a:bodyPr/>
          <a:lstStyle/>
          <a:p>
            <a:fld id="{254DE687-8845-4182-BC95-CE41F6D4EF53}" type="slidenum">
              <a:rPr lang="es-PE" smtClean="0"/>
              <a:t>59</a:t>
            </a:fld>
            <a:endParaRPr lang="es-PE"/>
          </a:p>
        </p:txBody>
      </p:sp>
    </p:spTree>
    <p:extLst>
      <p:ext uri="{BB962C8B-B14F-4D97-AF65-F5344CB8AC3E}">
        <p14:creationId xmlns:p14="http://schemas.microsoft.com/office/powerpoint/2010/main" val="28313171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2448943-3552-4407-965C-F68456D1CA7A}"/>
              </a:ext>
            </a:extLst>
          </p:cNvPr>
          <p:cNvSpPr>
            <a:spLocks noGrp="1"/>
          </p:cNvSpPr>
          <p:nvPr>
            <p:ph type="title"/>
          </p:nvPr>
        </p:nvSpPr>
        <p:spPr/>
        <p:txBody>
          <a:bodyPr>
            <a:noAutofit/>
          </a:bodyPr>
          <a:lstStyle/>
          <a:p>
            <a:r>
              <a:rPr lang="es-PE" sz="3600" dirty="0"/>
              <a:t>PARARRAYOS DE ÓXIDOS METÁLICOS</a:t>
            </a:r>
            <a:br>
              <a:rPr lang="es-PE" sz="3600" dirty="0"/>
            </a:br>
            <a:r>
              <a:rPr lang="es-PE" sz="3600" dirty="0"/>
              <a:t>NIVELES DE PROTECCION</a:t>
            </a:r>
          </a:p>
        </p:txBody>
      </p:sp>
      <p:sp>
        <p:nvSpPr>
          <p:cNvPr id="3" name="Marcador de contenido 2">
            <a:extLst>
              <a:ext uri="{FF2B5EF4-FFF2-40B4-BE49-F238E27FC236}">
                <a16:creationId xmlns:a16="http://schemas.microsoft.com/office/drawing/2014/main" xmlns="" id="{AA6AA1F1-53AD-4809-AFAF-A274B90847C8}"/>
              </a:ext>
            </a:extLst>
          </p:cNvPr>
          <p:cNvSpPr>
            <a:spLocks noGrp="1"/>
          </p:cNvSpPr>
          <p:nvPr>
            <p:ph idx="1"/>
          </p:nvPr>
        </p:nvSpPr>
        <p:spPr/>
        <p:txBody>
          <a:bodyPr>
            <a:normAutofit/>
          </a:bodyPr>
          <a:lstStyle/>
          <a:p>
            <a:r>
              <a:rPr lang="es-PE" dirty="0"/>
              <a:t>Efecto del tiempo a la cresta</a:t>
            </a:r>
          </a:p>
          <a:p>
            <a:pPr marL="0" indent="0">
              <a:buNone/>
            </a:pPr>
            <a:r>
              <a:rPr lang="es-PE" dirty="0"/>
              <a:t>– La magnitud y el tiempo a la cresta de la tensión de descarga son funciones de la magnitud y el tiempo a la cresta de la corriente de descarga:</a:t>
            </a:r>
          </a:p>
          <a:p>
            <a:r>
              <a:rPr lang="es-PE" dirty="0"/>
              <a:t>un frente de corriente de 8 </a:t>
            </a:r>
            <a:r>
              <a:rPr lang="es-PE" dirty="0" err="1"/>
              <a:t>μs</a:t>
            </a:r>
            <a:r>
              <a:rPr lang="es-PE" dirty="0"/>
              <a:t> origina un tiempo de frente de tensión de alrededor de 7 </a:t>
            </a:r>
            <a:r>
              <a:rPr lang="es-PE" dirty="0" err="1"/>
              <a:t>μs</a:t>
            </a:r>
            <a:r>
              <a:rPr lang="es-PE" dirty="0"/>
              <a:t>, mientras un frente de corriente de 1 </a:t>
            </a:r>
            <a:r>
              <a:rPr lang="es-PE" dirty="0" err="1"/>
              <a:t>μs</a:t>
            </a:r>
            <a:r>
              <a:rPr lang="es-PE" dirty="0"/>
              <a:t> resulta en un frente de tensión de alrededor de 0.5 </a:t>
            </a:r>
            <a:r>
              <a:rPr lang="el-GR" dirty="0"/>
              <a:t>μ</a:t>
            </a:r>
            <a:r>
              <a:rPr lang="es-PE" dirty="0"/>
              <a:t>s</a:t>
            </a:r>
          </a:p>
          <a:p>
            <a:pPr marL="0" indent="0">
              <a:buNone/>
            </a:pPr>
            <a:r>
              <a:rPr lang="es-PE" dirty="0"/>
              <a:t>– Un modelo adecuado de pararrayos debe, por tanto, incluir el efecto del tiempo a la cresta</a:t>
            </a:r>
          </a:p>
        </p:txBody>
      </p:sp>
      <p:sp>
        <p:nvSpPr>
          <p:cNvPr id="4" name="Marcador de número de diapositiva 3">
            <a:extLst>
              <a:ext uri="{FF2B5EF4-FFF2-40B4-BE49-F238E27FC236}">
                <a16:creationId xmlns:a16="http://schemas.microsoft.com/office/drawing/2014/main" xmlns="" id="{68B11F76-4DCC-47C3-9CAA-B8667E059C4F}"/>
              </a:ext>
            </a:extLst>
          </p:cNvPr>
          <p:cNvSpPr>
            <a:spLocks noGrp="1"/>
          </p:cNvSpPr>
          <p:nvPr>
            <p:ph type="sldNum" sz="quarter" idx="12"/>
          </p:nvPr>
        </p:nvSpPr>
        <p:spPr/>
        <p:txBody>
          <a:bodyPr/>
          <a:lstStyle/>
          <a:p>
            <a:fld id="{254DE687-8845-4182-BC95-CE41F6D4EF53}" type="slidenum">
              <a:rPr lang="es-PE" smtClean="0"/>
              <a:t>60</a:t>
            </a:fld>
            <a:endParaRPr lang="es-PE"/>
          </a:p>
        </p:txBody>
      </p:sp>
    </p:spTree>
    <p:extLst>
      <p:ext uri="{BB962C8B-B14F-4D97-AF65-F5344CB8AC3E}">
        <p14:creationId xmlns:p14="http://schemas.microsoft.com/office/powerpoint/2010/main" val="20055470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2448943-3552-4407-965C-F68456D1CA7A}"/>
              </a:ext>
            </a:extLst>
          </p:cNvPr>
          <p:cNvSpPr>
            <a:spLocks noGrp="1"/>
          </p:cNvSpPr>
          <p:nvPr>
            <p:ph type="title"/>
          </p:nvPr>
        </p:nvSpPr>
        <p:spPr/>
        <p:txBody>
          <a:bodyPr>
            <a:noAutofit/>
          </a:bodyPr>
          <a:lstStyle/>
          <a:p>
            <a:r>
              <a:rPr lang="es-PE" sz="3600" dirty="0"/>
              <a:t>PARARRAYOS DE ÓXIDOS METÁLICOS</a:t>
            </a:r>
            <a:br>
              <a:rPr lang="es-PE" sz="3600" dirty="0"/>
            </a:br>
            <a:r>
              <a:rPr lang="es-PE" sz="3600" dirty="0"/>
              <a:t>NIVELES DE PROTECCION</a:t>
            </a:r>
          </a:p>
        </p:txBody>
      </p:sp>
      <p:sp>
        <p:nvSpPr>
          <p:cNvPr id="3" name="Marcador de contenido 2">
            <a:extLst>
              <a:ext uri="{FF2B5EF4-FFF2-40B4-BE49-F238E27FC236}">
                <a16:creationId xmlns:a16="http://schemas.microsoft.com/office/drawing/2014/main" xmlns="" id="{AA6AA1F1-53AD-4809-AFAF-A274B90847C8}"/>
              </a:ext>
            </a:extLst>
          </p:cNvPr>
          <p:cNvSpPr>
            <a:spLocks noGrp="1"/>
          </p:cNvSpPr>
          <p:nvPr>
            <p:ph idx="1"/>
          </p:nvPr>
        </p:nvSpPr>
        <p:spPr/>
        <p:txBody>
          <a:bodyPr>
            <a:normAutofit/>
          </a:bodyPr>
          <a:lstStyle/>
          <a:p>
            <a:r>
              <a:rPr lang="es-PE" dirty="0"/>
              <a:t>Nivel de protección a impulsos tipo maniobra </a:t>
            </a:r>
            <a:r>
              <a:rPr lang="en-US" dirty="0"/>
              <a:t>(</a:t>
            </a:r>
            <a:r>
              <a:rPr lang="en-US" i="1" dirty="0"/>
              <a:t>SIPL</a:t>
            </a:r>
            <a:r>
              <a:rPr lang="en-US" dirty="0"/>
              <a:t>, </a:t>
            </a:r>
            <a:r>
              <a:rPr lang="en-US" i="1" dirty="0"/>
              <a:t>Switching impulse protection level</a:t>
            </a:r>
            <a:r>
              <a:rPr lang="en-US" dirty="0"/>
              <a:t>)</a:t>
            </a:r>
          </a:p>
          <a:p>
            <a:pPr marL="0" indent="0">
              <a:buNone/>
            </a:pPr>
            <a:r>
              <a:rPr lang="es-PE" dirty="0"/>
              <a:t>– Es el valor máximo de la tensión residual del pararrayos a las corrientes de impulso tipo maniobra especificadas</a:t>
            </a:r>
          </a:p>
          <a:p>
            <a:r>
              <a:rPr lang="es-PE" dirty="0"/>
              <a:t>Nivel de protección a impulsos tipo rayo </a:t>
            </a:r>
            <a:r>
              <a:rPr lang="en-US" dirty="0"/>
              <a:t>(</a:t>
            </a:r>
            <a:r>
              <a:rPr lang="en-US" i="1" dirty="0"/>
              <a:t>LIPL</a:t>
            </a:r>
            <a:r>
              <a:rPr lang="en-US" dirty="0"/>
              <a:t>, </a:t>
            </a:r>
            <a:r>
              <a:rPr lang="en-US" i="1" dirty="0"/>
              <a:t>Lightning impulse protection level</a:t>
            </a:r>
            <a:r>
              <a:rPr lang="en-US" dirty="0"/>
              <a:t>)</a:t>
            </a:r>
          </a:p>
          <a:p>
            <a:pPr marL="0" indent="0">
              <a:buNone/>
            </a:pPr>
            <a:r>
              <a:rPr lang="es-PE" dirty="0"/>
              <a:t>– Es la máxima tensión residual del pararrayos para la corriente nominal de descarga tipo rayo</a:t>
            </a:r>
          </a:p>
        </p:txBody>
      </p:sp>
      <p:sp>
        <p:nvSpPr>
          <p:cNvPr id="4" name="Marcador de número de diapositiva 3">
            <a:extLst>
              <a:ext uri="{FF2B5EF4-FFF2-40B4-BE49-F238E27FC236}">
                <a16:creationId xmlns:a16="http://schemas.microsoft.com/office/drawing/2014/main" xmlns="" id="{68B11F76-4DCC-47C3-9CAA-B8667E059C4F}"/>
              </a:ext>
            </a:extLst>
          </p:cNvPr>
          <p:cNvSpPr>
            <a:spLocks noGrp="1"/>
          </p:cNvSpPr>
          <p:nvPr>
            <p:ph type="sldNum" sz="quarter" idx="12"/>
          </p:nvPr>
        </p:nvSpPr>
        <p:spPr/>
        <p:txBody>
          <a:bodyPr/>
          <a:lstStyle/>
          <a:p>
            <a:fld id="{254DE687-8845-4182-BC95-CE41F6D4EF53}" type="slidenum">
              <a:rPr lang="es-PE" smtClean="0"/>
              <a:t>61</a:t>
            </a:fld>
            <a:endParaRPr lang="es-PE"/>
          </a:p>
        </p:txBody>
      </p:sp>
    </p:spTree>
    <p:extLst>
      <p:ext uri="{BB962C8B-B14F-4D97-AF65-F5344CB8AC3E}">
        <p14:creationId xmlns:p14="http://schemas.microsoft.com/office/powerpoint/2010/main" val="18908953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D7BCEA6-79D5-4211-9A33-5B20A6C4038F}"/>
              </a:ext>
            </a:extLst>
          </p:cNvPr>
          <p:cNvSpPr>
            <a:spLocks noGrp="1"/>
          </p:cNvSpPr>
          <p:nvPr>
            <p:ph type="title"/>
          </p:nvPr>
        </p:nvSpPr>
        <p:spPr/>
        <p:txBody>
          <a:bodyPr>
            <a:noAutofit/>
          </a:bodyPr>
          <a:lstStyle/>
          <a:p>
            <a:r>
              <a:rPr lang="es-PE" sz="3600" dirty="0"/>
              <a:t>PARARRAYOS DE ÓXIDOS METÁLICOS</a:t>
            </a:r>
            <a:br>
              <a:rPr lang="es-PE" sz="3600" dirty="0"/>
            </a:br>
            <a:r>
              <a:rPr lang="es-PE" sz="3600" dirty="0"/>
              <a:t>MARGENES DE PROTECCION</a:t>
            </a:r>
          </a:p>
        </p:txBody>
      </p:sp>
      <p:sp>
        <p:nvSpPr>
          <p:cNvPr id="3" name="Marcador de contenido 2">
            <a:extLst>
              <a:ext uri="{FF2B5EF4-FFF2-40B4-BE49-F238E27FC236}">
                <a16:creationId xmlns:a16="http://schemas.microsoft.com/office/drawing/2014/main" xmlns="" id="{C7A949AB-933D-43C2-978C-B2CBECD49D73}"/>
              </a:ext>
            </a:extLst>
          </p:cNvPr>
          <p:cNvSpPr>
            <a:spLocks noGrp="1"/>
          </p:cNvSpPr>
          <p:nvPr>
            <p:ph idx="1"/>
          </p:nvPr>
        </p:nvSpPr>
        <p:spPr/>
        <p:txBody>
          <a:bodyPr>
            <a:normAutofit fontScale="92500" lnSpcReduction="10000"/>
          </a:bodyPr>
          <a:lstStyle/>
          <a:p>
            <a:r>
              <a:rPr lang="es-PE" dirty="0"/>
              <a:t>Margen de protección a impulsos tipo rayo: es el cociente entre la tensión soportada a impulsos tipo rayo de la </a:t>
            </a:r>
            <a:r>
              <a:rPr lang="es-PE" dirty="0" err="1"/>
              <a:t>aparamenta</a:t>
            </a:r>
            <a:r>
              <a:rPr lang="es-PE" dirty="0"/>
              <a:t> a proteger (</a:t>
            </a:r>
            <a:r>
              <a:rPr lang="es-PE" i="1" dirty="0"/>
              <a:t>LIW</a:t>
            </a:r>
            <a:r>
              <a:rPr lang="es-PE" dirty="0"/>
              <a:t>, </a:t>
            </a:r>
            <a:r>
              <a:rPr lang="es-PE" i="1" dirty="0" err="1"/>
              <a:t>Lightning</a:t>
            </a:r>
            <a:r>
              <a:rPr lang="es-PE" i="1" dirty="0"/>
              <a:t> Impulse </a:t>
            </a:r>
            <a:r>
              <a:rPr lang="es-PE" i="1" dirty="0" err="1"/>
              <a:t>Withstand</a:t>
            </a:r>
            <a:r>
              <a:rPr lang="es-PE" i="1" dirty="0"/>
              <a:t> </a:t>
            </a:r>
            <a:r>
              <a:rPr lang="es-PE" i="1" dirty="0" err="1"/>
              <a:t>Level</a:t>
            </a:r>
            <a:r>
              <a:rPr lang="es-PE" dirty="0"/>
              <a:t>) y el nivel de protección a impulso tipo rayo del pararrayos.</a:t>
            </a:r>
          </a:p>
          <a:p>
            <a:pPr marL="0" indent="0">
              <a:buNone/>
            </a:pPr>
            <a:r>
              <a:rPr lang="es-PE" dirty="0"/>
              <a:t>	El margen será igual o superior a 1.2</a:t>
            </a:r>
          </a:p>
          <a:p>
            <a:r>
              <a:rPr lang="es-PE" dirty="0"/>
              <a:t>Margen de protección a impulsos tipo maniobra: es el cociente entre la tensión soportada a impulsos tipo maniobra de la </a:t>
            </a:r>
            <a:r>
              <a:rPr lang="es-PE" dirty="0" err="1"/>
              <a:t>aparamenta</a:t>
            </a:r>
            <a:r>
              <a:rPr lang="es-PE" dirty="0"/>
              <a:t> a proteger (</a:t>
            </a:r>
            <a:r>
              <a:rPr lang="es-PE" i="1" dirty="0"/>
              <a:t>SIW</a:t>
            </a:r>
            <a:r>
              <a:rPr lang="es-PE" dirty="0"/>
              <a:t>, </a:t>
            </a:r>
            <a:r>
              <a:rPr lang="es-PE" i="1" dirty="0" err="1"/>
              <a:t>Switching</a:t>
            </a:r>
            <a:r>
              <a:rPr lang="es-PE" i="1" dirty="0"/>
              <a:t> Impulse </a:t>
            </a:r>
            <a:r>
              <a:rPr lang="es-PE" i="1" dirty="0" err="1"/>
              <a:t>Withstand</a:t>
            </a:r>
            <a:r>
              <a:rPr lang="es-PE" i="1" dirty="0"/>
              <a:t> </a:t>
            </a:r>
            <a:r>
              <a:rPr lang="es-PE" i="1" dirty="0" err="1"/>
              <a:t>Level</a:t>
            </a:r>
            <a:r>
              <a:rPr lang="es-PE" dirty="0"/>
              <a:t>) y el nivel de protección a impulsos tipo maniobra del pararrayos</a:t>
            </a:r>
          </a:p>
          <a:p>
            <a:pPr marL="0" indent="0">
              <a:buNone/>
            </a:pPr>
            <a:r>
              <a:rPr lang="es-PE" dirty="0"/>
              <a:t>	El margen será igual o superior a 1.15</a:t>
            </a:r>
          </a:p>
        </p:txBody>
      </p:sp>
      <p:sp>
        <p:nvSpPr>
          <p:cNvPr id="4" name="Marcador de número de diapositiva 3">
            <a:extLst>
              <a:ext uri="{FF2B5EF4-FFF2-40B4-BE49-F238E27FC236}">
                <a16:creationId xmlns:a16="http://schemas.microsoft.com/office/drawing/2014/main" xmlns="" id="{4C9AC284-ACA7-4502-8A46-E9C1C4F9536A}"/>
              </a:ext>
            </a:extLst>
          </p:cNvPr>
          <p:cNvSpPr>
            <a:spLocks noGrp="1"/>
          </p:cNvSpPr>
          <p:nvPr>
            <p:ph type="sldNum" sz="quarter" idx="12"/>
          </p:nvPr>
        </p:nvSpPr>
        <p:spPr/>
        <p:txBody>
          <a:bodyPr/>
          <a:lstStyle/>
          <a:p>
            <a:fld id="{254DE687-8845-4182-BC95-CE41F6D4EF53}" type="slidenum">
              <a:rPr lang="es-PE" smtClean="0"/>
              <a:t>62</a:t>
            </a:fld>
            <a:endParaRPr lang="es-PE"/>
          </a:p>
        </p:txBody>
      </p:sp>
    </p:spTree>
    <p:extLst>
      <p:ext uri="{BB962C8B-B14F-4D97-AF65-F5344CB8AC3E}">
        <p14:creationId xmlns:p14="http://schemas.microsoft.com/office/powerpoint/2010/main" val="41225725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D7BCEA6-79D5-4211-9A33-5B20A6C4038F}"/>
              </a:ext>
            </a:extLst>
          </p:cNvPr>
          <p:cNvSpPr>
            <a:spLocks noGrp="1"/>
          </p:cNvSpPr>
          <p:nvPr>
            <p:ph type="title"/>
          </p:nvPr>
        </p:nvSpPr>
        <p:spPr/>
        <p:txBody>
          <a:bodyPr>
            <a:noAutofit/>
          </a:bodyPr>
          <a:lstStyle/>
          <a:p>
            <a:r>
              <a:rPr lang="es-PE" sz="3600" dirty="0"/>
              <a:t>PARARRAYOS DE ÓXIDOS METÁLICOS</a:t>
            </a:r>
          </a:p>
        </p:txBody>
      </p:sp>
      <p:pic>
        <p:nvPicPr>
          <p:cNvPr id="5" name="Marcador de contenido 4">
            <a:extLst>
              <a:ext uri="{FF2B5EF4-FFF2-40B4-BE49-F238E27FC236}">
                <a16:creationId xmlns:a16="http://schemas.microsoft.com/office/drawing/2014/main" xmlns="" id="{DFA8060B-1D4E-4CC8-BF74-FAA4B67D93FA}"/>
              </a:ext>
            </a:extLst>
          </p:cNvPr>
          <p:cNvPicPr>
            <a:picLocks noGrp="1" noChangeAspect="1"/>
          </p:cNvPicPr>
          <p:nvPr>
            <p:ph idx="1"/>
          </p:nvPr>
        </p:nvPicPr>
        <p:blipFill>
          <a:blip r:embed="rId2"/>
          <a:stretch>
            <a:fillRect/>
          </a:stretch>
        </p:blipFill>
        <p:spPr>
          <a:xfrm>
            <a:off x="1828800" y="1964531"/>
            <a:ext cx="5486400" cy="3314700"/>
          </a:xfrm>
          <a:prstGeom prst="rect">
            <a:avLst/>
          </a:prstGeom>
        </p:spPr>
      </p:pic>
      <p:sp>
        <p:nvSpPr>
          <p:cNvPr id="4" name="Marcador de número de diapositiva 3">
            <a:extLst>
              <a:ext uri="{FF2B5EF4-FFF2-40B4-BE49-F238E27FC236}">
                <a16:creationId xmlns:a16="http://schemas.microsoft.com/office/drawing/2014/main" xmlns="" id="{4C9AC284-ACA7-4502-8A46-E9C1C4F9536A}"/>
              </a:ext>
            </a:extLst>
          </p:cNvPr>
          <p:cNvSpPr>
            <a:spLocks noGrp="1"/>
          </p:cNvSpPr>
          <p:nvPr>
            <p:ph type="sldNum" sz="quarter" idx="12"/>
          </p:nvPr>
        </p:nvSpPr>
        <p:spPr/>
        <p:txBody>
          <a:bodyPr/>
          <a:lstStyle/>
          <a:p>
            <a:fld id="{254DE687-8845-4182-BC95-CE41F6D4EF53}" type="slidenum">
              <a:rPr lang="es-PE" smtClean="0"/>
              <a:t>63</a:t>
            </a:fld>
            <a:endParaRPr lang="es-PE"/>
          </a:p>
        </p:txBody>
      </p:sp>
      <p:sp>
        <p:nvSpPr>
          <p:cNvPr id="6" name="Marcador de contenido 5">
            <a:extLst>
              <a:ext uri="{FF2B5EF4-FFF2-40B4-BE49-F238E27FC236}">
                <a16:creationId xmlns:a16="http://schemas.microsoft.com/office/drawing/2014/main" xmlns="" id="{BC5F1253-9B45-4476-8D61-7317DF4C7949}"/>
              </a:ext>
            </a:extLst>
          </p:cNvPr>
          <p:cNvSpPr>
            <a:spLocks noGrp="1"/>
          </p:cNvSpPr>
          <p:nvPr>
            <p:ph idx="13"/>
          </p:nvPr>
        </p:nvSpPr>
        <p:spPr/>
        <p:txBody>
          <a:bodyPr>
            <a:normAutofit fontScale="85000" lnSpcReduction="20000"/>
          </a:bodyPr>
          <a:lstStyle/>
          <a:p>
            <a:r>
              <a:rPr lang="es-PE" dirty="0"/>
              <a:t>Coordinación entre pararrayos y aislamiento margen de protección</a:t>
            </a:r>
          </a:p>
        </p:txBody>
      </p:sp>
    </p:spTree>
    <p:extLst>
      <p:ext uri="{BB962C8B-B14F-4D97-AF65-F5344CB8AC3E}">
        <p14:creationId xmlns:p14="http://schemas.microsoft.com/office/powerpoint/2010/main" val="16037220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xmlns="" id="{145ECB22-75CE-484F-BA29-02C4BFB47166}"/>
              </a:ext>
            </a:extLst>
          </p:cNvPr>
          <p:cNvSpPr>
            <a:spLocks noGrp="1"/>
          </p:cNvSpPr>
          <p:nvPr>
            <p:ph type="title"/>
          </p:nvPr>
        </p:nvSpPr>
        <p:spPr/>
        <p:txBody>
          <a:bodyPr/>
          <a:lstStyle/>
          <a:p>
            <a:r>
              <a:rPr lang="es-PE" dirty="0"/>
              <a:t>REQUISITOS PARA EL DISPOSITIVO DE PROTECCIÓN</a:t>
            </a:r>
          </a:p>
        </p:txBody>
      </p:sp>
      <p:pic>
        <p:nvPicPr>
          <p:cNvPr id="8" name="Marcador de contenido 7">
            <a:extLst>
              <a:ext uri="{FF2B5EF4-FFF2-40B4-BE49-F238E27FC236}">
                <a16:creationId xmlns:a16="http://schemas.microsoft.com/office/drawing/2014/main" xmlns="" id="{4E53B81A-BF7A-4776-B4DD-3717582FCB92}"/>
              </a:ext>
            </a:extLst>
          </p:cNvPr>
          <p:cNvPicPr>
            <a:picLocks noGrp="1" noChangeAspect="1"/>
          </p:cNvPicPr>
          <p:nvPr>
            <p:ph idx="1"/>
          </p:nvPr>
        </p:nvPicPr>
        <p:blipFill>
          <a:blip r:embed="rId2"/>
          <a:stretch>
            <a:fillRect/>
          </a:stretch>
        </p:blipFill>
        <p:spPr>
          <a:xfrm>
            <a:off x="1543050" y="2196306"/>
            <a:ext cx="6057900" cy="3609975"/>
          </a:xfrm>
          <a:prstGeom prst="rect">
            <a:avLst/>
          </a:prstGeom>
        </p:spPr>
      </p:pic>
      <p:sp>
        <p:nvSpPr>
          <p:cNvPr id="4" name="Marcador de número de diapositiva 3">
            <a:extLst>
              <a:ext uri="{FF2B5EF4-FFF2-40B4-BE49-F238E27FC236}">
                <a16:creationId xmlns:a16="http://schemas.microsoft.com/office/drawing/2014/main" xmlns="" id="{54E514DE-58F3-4792-B691-79AF725BA20C}"/>
              </a:ext>
            </a:extLst>
          </p:cNvPr>
          <p:cNvSpPr>
            <a:spLocks noGrp="1"/>
          </p:cNvSpPr>
          <p:nvPr>
            <p:ph type="sldNum" sz="quarter" idx="12"/>
          </p:nvPr>
        </p:nvSpPr>
        <p:spPr/>
        <p:txBody>
          <a:bodyPr/>
          <a:lstStyle/>
          <a:p>
            <a:fld id="{254DE687-8845-4182-BC95-CE41F6D4EF53}" type="slidenum">
              <a:rPr lang="es-PE" smtClean="0"/>
              <a:t>64</a:t>
            </a:fld>
            <a:endParaRPr lang="es-PE"/>
          </a:p>
        </p:txBody>
      </p:sp>
    </p:spTree>
    <p:extLst>
      <p:ext uri="{BB962C8B-B14F-4D97-AF65-F5344CB8AC3E}">
        <p14:creationId xmlns:p14="http://schemas.microsoft.com/office/powerpoint/2010/main" val="28893944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1F5584D-2C78-4514-9307-498A0262468B}"/>
              </a:ext>
            </a:extLst>
          </p:cNvPr>
          <p:cNvSpPr>
            <a:spLocks noGrp="1"/>
          </p:cNvSpPr>
          <p:nvPr>
            <p:ph type="title"/>
          </p:nvPr>
        </p:nvSpPr>
        <p:spPr/>
        <p:txBody>
          <a:bodyPr/>
          <a:lstStyle/>
          <a:p>
            <a:r>
              <a:rPr lang="es-PE" dirty="0"/>
              <a:t>CRITERIOS PARA LA SELECCION DEL PARARRAYOS</a:t>
            </a:r>
          </a:p>
        </p:txBody>
      </p:sp>
      <p:sp>
        <p:nvSpPr>
          <p:cNvPr id="3" name="Marcador de contenido 2">
            <a:extLst>
              <a:ext uri="{FF2B5EF4-FFF2-40B4-BE49-F238E27FC236}">
                <a16:creationId xmlns:a16="http://schemas.microsoft.com/office/drawing/2014/main" xmlns="" id="{07F63974-359A-417A-A2C2-4747E1A37BC8}"/>
              </a:ext>
            </a:extLst>
          </p:cNvPr>
          <p:cNvSpPr>
            <a:spLocks noGrp="1"/>
          </p:cNvSpPr>
          <p:nvPr>
            <p:ph idx="1"/>
          </p:nvPr>
        </p:nvSpPr>
        <p:spPr/>
        <p:txBody>
          <a:bodyPr>
            <a:normAutofit fontScale="85000" lnSpcReduction="20000"/>
          </a:bodyPr>
          <a:lstStyle/>
          <a:p>
            <a:pPr algn="just"/>
            <a:r>
              <a:rPr lang="es-PE" dirty="0"/>
              <a:t>Criterios de selección de pararrayos:</a:t>
            </a:r>
          </a:p>
          <a:p>
            <a:pPr marL="0" indent="0" algn="just">
              <a:buNone/>
            </a:pPr>
            <a:r>
              <a:rPr lang="es-PE" dirty="0"/>
              <a:t>– Corriente nominal y clase de descarga de línea</a:t>
            </a:r>
          </a:p>
          <a:p>
            <a:pPr marL="0" indent="0" algn="just">
              <a:buNone/>
            </a:pPr>
            <a:r>
              <a:rPr lang="es-PE" dirty="0"/>
              <a:t>– Adecuación del pararrayos: El pararrayos debe ser capaz de soportar permanentemente la tensión del sistema (determinación de </a:t>
            </a:r>
            <a:r>
              <a:rPr lang="es-PE" i="1" dirty="0" err="1"/>
              <a:t>Uc</a:t>
            </a:r>
            <a:r>
              <a:rPr lang="es-PE" dirty="0"/>
              <a:t>) y las sobretensiones temporales que se presenten durante la duración máxima que puedan tener (determinación de </a:t>
            </a:r>
            <a:r>
              <a:rPr lang="es-PE" i="1" dirty="0" err="1"/>
              <a:t>TOVc</a:t>
            </a:r>
            <a:r>
              <a:rPr lang="es-PE" dirty="0"/>
              <a:t>); asimismo, debe tener una línea de fuga mínima para evitar que se produzcan contorneos</a:t>
            </a:r>
          </a:p>
          <a:p>
            <a:pPr marL="0" indent="0" algn="just">
              <a:buNone/>
            </a:pPr>
            <a:r>
              <a:rPr lang="es-PE" dirty="0"/>
              <a:t>– Selección de las características de protección: El pararrayos debe limitar el valor de las sobretensiones que pueden aparecer en el sistema por debajo de los límites que es capaz de soportar la </a:t>
            </a:r>
            <a:r>
              <a:rPr lang="es-PE" dirty="0" err="1"/>
              <a:t>aparamenta</a:t>
            </a:r>
            <a:r>
              <a:rPr lang="es-PE" dirty="0"/>
              <a:t> a la que protege, para ello se definen unos márgenes de protección frente a impulsos tipo rayo y maniobra que debe garantizar el pararrayos</a:t>
            </a:r>
          </a:p>
        </p:txBody>
      </p:sp>
      <p:sp>
        <p:nvSpPr>
          <p:cNvPr id="4" name="Marcador de número de diapositiva 3">
            <a:extLst>
              <a:ext uri="{FF2B5EF4-FFF2-40B4-BE49-F238E27FC236}">
                <a16:creationId xmlns:a16="http://schemas.microsoft.com/office/drawing/2014/main" xmlns="" id="{EBDDE46E-40AA-4A34-BACB-9A8975D5D987}"/>
              </a:ext>
            </a:extLst>
          </p:cNvPr>
          <p:cNvSpPr>
            <a:spLocks noGrp="1"/>
          </p:cNvSpPr>
          <p:nvPr>
            <p:ph type="sldNum" sz="quarter" idx="12"/>
          </p:nvPr>
        </p:nvSpPr>
        <p:spPr/>
        <p:txBody>
          <a:bodyPr/>
          <a:lstStyle/>
          <a:p>
            <a:fld id="{254DE687-8845-4182-BC95-CE41F6D4EF53}" type="slidenum">
              <a:rPr lang="es-PE" smtClean="0"/>
              <a:t>65</a:t>
            </a:fld>
            <a:endParaRPr lang="es-PE"/>
          </a:p>
        </p:txBody>
      </p:sp>
    </p:spTree>
    <p:extLst>
      <p:ext uri="{BB962C8B-B14F-4D97-AF65-F5344CB8AC3E}">
        <p14:creationId xmlns:p14="http://schemas.microsoft.com/office/powerpoint/2010/main" val="18069052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PE" sz="4000" dirty="0"/>
              <a:t>COORDINACIÓN DE AISLAMIENTO</a:t>
            </a:r>
          </a:p>
        </p:txBody>
      </p:sp>
      <p:sp>
        <p:nvSpPr>
          <p:cNvPr id="3" name="Subtítulo 2"/>
          <p:cNvSpPr>
            <a:spLocks noGrp="1"/>
          </p:cNvSpPr>
          <p:nvPr>
            <p:ph type="subTitle" idx="1"/>
          </p:nvPr>
        </p:nvSpPr>
        <p:spPr/>
        <p:txBody>
          <a:bodyPr/>
          <a:lstStyle/>
          <a:p>
            <a:r>
              <a:rPr lang="es-PE" dirty="0"/>
              <a:t>4</a:t>
            </a:r>
          </a:p>
        </p:txBody>
      </p:sp>
      <p:sp>
        <p:nvSpPr>
          <p:cNvPr id="5" name="Marcador de número de diapositiva 4"/>
          <p:cNvSpPr>
            <a:spLocks noGrp="1"/>
          </p:cNvSpPr>
          <p:nvPr>
            <p:ph type="sldNum" sz="quarter" idx="12"/>
          </p:nvPr>
        </p:nvSpPr>
        <p:spPr/>
        <p:txBody>
          <a:bodyPr/>
          <a:lstStyle/>
          <a:p>
            <a:fld id="{254DE687-8845-4182-BC95-CE41F6D4EF53}" type="slidenum">
              <a:rPr lang="es-PE" smtClean="0"/>
              <a:pPr/>
              <a:t>66</a:t>
            </a:fld>
            <a:endParaRPr lang="es-PE"/>
          </a:p>
        </p:txBody>
      </p:sp>
    </p:spTree>
    <p:extLst>
      <p:ext uri="{BB962C8B-B14F-4D97-AF65-F5344CB8AC3E}">
        <p14:creationId xmlns:p14="http://schemas.microsoft.com/office/powerpoint/2010/main" val="37360356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1F7D4191-06DE-40AC-9476-B28E9197C696}"/>
              </a:ext>
            </a:extLst>
          </p:cNvPr>
          <p:cNvSpPr>
            <a:spLocks noGrp="1"/>
          </p:cNvSpPr>
          <p:nvPr>
            <p:ph type="title"/>
          </p:nvPr>
        </p:nvSpPr>
        <p:spPr/>
        <p:txBody>
          <a:bodyPr/>
          <a:lstStyle/>
          <a:p>
            <a:r>
              <a:rPr lang="es-PE" dirty="0"/>
              <a:t>COORDINACIÓN DE AISLAMIENTO</a:t>
            </a:r>
          </a:p>
        </p:txBody>
      </p:sp>
      <p:sp>
        <p:nvSpPr>
          <p:cNvPr id="6" name="Marcador de contenido 5">
            <a:extLst>
              <a:ext uri="{FF2B5EF4-FFF2-40B4-BE49-F238E27FC236}">
                <a16:creationId xmlns:a16="http://schemas.microsoft.com/office/drawing/2014/main" xmlns="" id="{9132656F-AE6B-4C2B-AF3D-D79FB0DC4C70}"/>
              </a:ext>
            </a:extLst>
          </p:cNvPr>
          <p:cNvSpPr>
            <a:spLocks noGrp="1"/>
          </p:cNvSpPr>
          <p:nvPr>
            <p:ph idx="1"/>
          </p:nvPr>
        </p:nvSpPr>
        <p:spPr/>
        <p:txBody>
          <a:bodyPr>
            <a:normAutofit fontScale="85000" lnSpcReduction="10000"/>
          </a:bodyPr>
          <a:lstStyle/>
          <a:p>
            <a:r>
              <a:rPr lang="es-PE" dirty="0"/>
              <a:t>Se pueden distinguir dos métodos de coordinación de aislamiento: </a:t>
            </a:r>
            <a:r>
              <a:rPr lang="es-PE" b="1" dirty="0"/>
              <a:t>determinista</a:t>
            </a:r>
            <a:r>
              <a:rPr lang="es-PE" dirty="0"/>
              <a:t> y </a:t>
            </a:r>
            <a:r>
              <a:rPr lang="es-PE" b="1" dirty="0"/>
              <a:t>estadístico</a:t>
            </a:r>
          </a:p>
          <a:p>
            <a:r>
              <a:rPr lang="es-PE" dirty="0"/>
              <a:t>La aplicación de uno u otro método dependerá de la información disponible sobre el sistema y las tensiones representativas</a:t>
            </a:r>
          </a:p>
          <a:p>
            <a:r>
              <a:rPr lang="es-PE" dirty="0"/>
              <a:t>El método estadístico se puede aplicar cuando es posible obtener la función de densidad de probabilidad de las sobretensiones representativas</a:t>
            </a:r>
          </a:p>
          <a:p>
            <a:r>
              <a:rPr lang="es-PE" dirty="0"/>
              <a:t>La distribución estadística de sobretensiones y la función de probabilidad de fallo del aislamiento permiten obtener el riesgo de fallo de un equipo, así como seleccionar y dimensionar el aislamiento de forma que la frecuencia de fallo se halle dentro de los límites aceptables</a:t>
            </a:r>
          </a:p>
        </p:txBody>
      </p:sp>
      <p:sp>
        <p:nvSpPr>
          <p:cNvPr id="4" name="Marcador de número de diapositiva 3">
            <a:extLst>
              <a:ext uri="{FF2B5EF4-FFF2-40B4-BE49-F238E27FC236}">
                <a16:creationId xmlns:a16="http://schemas.microsoft.com/office/drawing/2014/main" xmlns="" id="{934E27A7-AEFB-4AD5-845B-BE7679C03F14}"/>
              </a:ext>
            </a:extLst>
          </p:cNvPr>
          <p:cNvSpPr>
            <a:spLocks noGrp="1"/>
          </p:cNvSpPr>
          <p:nvPr>
            <p:ph type="sldNum" sz="quarter" idx="12"/>
          </p:nvPr>
        </p:nvSpPr>
        <p:spPr/>
        <p:txBody>
          <a:bodyPr/>
          <a:lstStyle/>
          <a:p>
            <a:fld id="{254DE687-8845-4182-BC95-CE41F6D4EF53}" type="slidenum">
              <a:rPr lang="es-PE" smtClean="0"/>
              <a:pPr/>
              <a:t>67</a:t>
            </a:fld>
            <a:endParaRPr lang="es-PE"/>
          </a:p>
        </p:txBody>
      </p:sp>
    </p:spTree>
    <p:extLst>
      <p:ext uri="{BB962C8B-B14F-4D97-AF65-F5344CB8AC3E}">
        <p14:creationId xmlns:p14="http://schemas.microsoft.com/office/powerpoint/2010/main" val="8297145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42DA389-FEC6-40EF-9033-D147E7A7A93B}"/>
              </a:ext>
            </a:extLst>
          </p:cNvPr>
          <p:cNvSpPr>
            <a:spLocks noGrp="1"/>
          </p:cNvSpPr>
          <p:nvPr>
            <p:ph type="title"/>
          </p:nvPr>
        </p:nvSpPr>
        <p:spPr/>
        <p:txBody>
          <a:bodyPr/>
          <a:lstStyle/>
          <a:p>
            <a:r>
              <a:rPr lang="es-PE" dirty="0"/>
              <a:t>SOBRETENSIONES A CONSIDERAR</a:t>
            </a:r>
          </a:p>
        </p:txBody>
      </p:sp>
      <p:sp>
        <p:nvSpPr>
          <p:cNvPr id="3" name="Marcador de contenido 2">
            <a:extLst>
              <a:ext uri="{FF2B5EF4-FFF2-40B4-BE49-F238E27FC236}">
                <a16:creationId xmlns:a16="http://schemas.microsoft.com/office/drawing/2014/main" xmlns="" id="{1CB10F2D-F41E-4B74-B01C-B3CC5EB717BF}"/>
              </a:ext>
            </a:extLst>
          </p:cNvPr>
          <p:cNvSpPr>
            <a:spLocks noGrp="1"/>
          </p:cNvSpPr>
          <p:nvPr>
            <p:ph idx="1"/>
          </p:nvPr>
        </p:nvSpPr>
        <p:spPr/>
        <p:txBody>
          <a:bodyPr>
            <a:normAutofit fontScale="55000" lnSpcReduction="20000"/>
          </a:bodyPr>
          <a:lstStyle/>
          <a:p>
            <a:r>
              <a:rPr lang="es-PE" b="1" dirty="0"/>
              <a:t>Tensiones permanentes</a:t>
            </a:r>
          </a:p>
          <a:p>
            <a:pPr marL="0" indent="0">
              <a:buNone/>
            </a:pPr>
            <a:r>
              <a:rPr lang="es-PE" dirty="0"/>
              <a:t>– Tensión más alta del sistema en régimen permanente</a:t>
            </a:r>
          </a:p>
          <a:p>
            <a:r>
              <a:rPr lang="es-PE" b="1" dirty="0"/>
              <a:t>Sobretensiones temporales</a:t>
            </a:r>
          </a:p>
          <a:p>
            <a:pPr marL="0" indent="0">
              <a:buNone/>
            </a:pPr>
            <a:r>
              <a:rPr lang="es-PE" dirty="0"/>
              <a:t>– Faltas a tierra</a:t>
            </a:r>
          </a:p>
          <a:p>
            <a:pPr marL="0" indent="0">
              <a:buNone/>
            </a:pPr>
            <a:r>
              <a:rPr lang="es-PE" dirty="0"/>
              <a:t>– Pérdida de carga</a:t>
            </a:r>
          </a:p>
          <a:p>
            <a:pPr marL="0" indent="0">
              <a:buNone/>
            </a:pPr>
            <a:r>
              <a:rPr lang="es-PE" dirty="0"/>
              <a:t>– Resonancia y </a:t>
            </a:r>
            <a:r>
              <a:rPr lang="es-PE" dirty="0" err="1"/>
              <a:t>ferrorresonancia</a:t>
            </a:r>
            <a:endParaRPr lang="es-PE" dirty="0"/>
          </a:p>
          <a:p>
            <a:r>
              <a:rPr lang="es-PE" b="1" dirty="0"/>
              <a:t>Sobretensiones de frente lento</a:t>
            </a:r>
          </a:p>
          <a:p>
            <a:pPr marL="0" indent="0">
              <a:buNone/>
            </a:pPr>
            <a:r>
              <a:rPr lang="es-PE" dirty="0"/>
              <a:t>– Conexión y reenganche de líneas</a:t>
            </a:r>
          </a:p>
          <a:p>
            <a:pPr marL="0" indent="0">
              <a:buNone/>
            </a:pPr>
            <a:r>
              <a:rPr lang="es-PE" dirty="0"/>
              <a:t>– Faltas y su eliminación</a:t>
            </a:r>
          </a:p>
          <a:p>
            <a:pPr marL="0" indent="0">
              <a:buNone/>
            </a:pPr>
            <a:r>
              <a:rPr lang="es-PE" dirty="0"/>
              <a:t>– Maniobras de corrientes inductivas y capacitivas</a:t>
            </a:r>
          </a:p>
          <a:p>
            <a:r>
              <a:rPr lang="es-PE" b="1" dirty="0"/>
              <a:t>Sobretensiones de frente rápido</a:t>
            </a:r>
          </a:p>
          <a:p>
            <a:pPr marL="0" indent="0">
              <a:buNone/>
            </a:pPr>
            <a:r>
              <a:rPr lang="es-PE" dirty="0"/>
              <a:t>– Caída de rayos sobre líneas</a:t>
            </a:r>
          </a:p>
          <a:p>
            <a:r>
              <a:rPr lang="es-PE" b="1" dirty="0"/>
              <a:t>Sobretensiones de frente muy rápido</a:t>
            </a:r>
          </a:p>
          <a:p>
            <a:pPr marL="0" indent="0">
              <a:buNone/>
            </a:pPr>
            <a:r>
              <a:rPr lang="es-PE" dirty="0"/>
              <a:t>– Maniobras de seccionadores</a:t>
            </a:r>
          </a:p>
          <a:p>
            <a:pPr marL="0" indent="0">
              <a:buNone/>
            </a:pPr>
            <a:r>
              <a:rPr lang="es-PE" dirty="0"/>
              <a:t>– Defectos en GIS</a:t>
            </a:r>
          </a:p>
        </p:txBody>
      </p:sp>
      <p:sp>
        <p:nvSpPr>
          <p:cNvPr id="4" name="Marcador de número de diapositiva 3">
            <a:extLst>
              <a:ext uri="{FF2B5EF4-FFF2-40B4-BE49-F238E27FC236}">
                <a16:creationId xmlns:a16="http://schemas.microsoft.com/office/drawing/2014/main" xmlns="" id="{C346BB1C-DF52-418C-912E-4453A096A5C1}"/>
              </a:ext>
            </a:extLst>
          </p:cNvPr>
          <p:cNvSpPr>
            <a:spLocks noGrp="1"/>
          </p:cNvSpPr>
          <p:nvPr>
            <p:ph type="sldNum" sz="quarter" idx="12"/>
          </p:nvPr>
        </p:nvSpPr>
        <p:spPr/>
        <p:txBody>
          <a:bodyPr/>
          <a:lstStyle/>
          <a:p>
            <a:fld id="{254DE687-8845-4182-BC95-CE41F6D4EF53}" type="slidenum">
              <a:rPr lang="es-PE" smtClean="0"/>
              <a:t>68</a:t>
            </a:fld>
            <a:endParaRPr lang="es-PE"/>
          </a:p>
        </p:txBody>
      </p:sp>
    </p:spTree>
    <p:extLst>
      <p:ext uri="{BB962C8B-B14F-4D97-AF65-F5344CB8AC3E}">
        <p14:creationId xmlns:p14="http://schemas.microsoft.com/office/powerpoint/2010/main" val="6734035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B592802-C828-4C86-91E2-1FCC477EF9C0}"/>
              </a:ext>
            </a:extLst>
          </p:cNvPr>
          <p:cNvSpPr>
            <a:spLocks noGrp="1"/>
          </p:cNvSpPr>
          <p:nvPr>
            <p:ph type="title"/>
          </p:nvPr>
        </p:nvSpPr>
        <p:spPr/>
        <p:txBody>
          <a:bodyPr/>
          <a:lstStyle/>
          <a:p>
            <a:r>
              <a:rPr lang="es-PE" dirty="0"/>
              <a:t>CALCULO DE RIESGO DE FALLO</a:t>
            </a:r>
          </a:p>
        </p:txBody>
      </p:sp>
      <p:sp>
        <p:nvSpPr>
          <p:cNvPr id="4" name="Marcador de número de diapositiva 3">
            <a:extLst>
              <a:ext uri="{FF2B5EF4-FFF2-40B4-BE49-F238E27FC236}">
                <a16:creationId xmlns:a16="http://schemas.microsoft.com/office/drawing/2014/main" xmlns="" id="{BA3C38D1-D799-4CF6-AD68-8249E20A0E61}"/>
              </a:ext>
            </a:extLst>
          </p:cNvPr>
          <p:cNvSpPr>
            <a:spLocks noGrp="1"/>
          </p:cNvSpPr>
          <p:nvPr>
            <p:ph type="sldNum" sz="quarter" idx="12"/>
          </p:nvPr>
        </p:nvSpPr>
        <p:spPr/>
        <p:txBody>
          <a:bodyPr/>
          <a:lstStyle/>
          <a:p>
            <a:fld id="{254DE687-8845-4182-BC95-CE41F6D4EF53}" type="slidenum">
              <a:rPr lang="es-PE" smtClean="0"/>
              <a:t>69</a:t>
            </a:fld>
            <a:endParaRPr lang="es-PE"/>
          </a:p>
        </p:txBody>
      </p:sp>
      <p:pic>
        <p:nvPicPr>
          <p:cNvPr id="8" name="Marcador de contenido 7">
            <a:extLst>
              <a:ext uri="{FF2B5EF4-FFF2-40B4-BE49-F238E27FC236}">
                <a16:creationId xmlns:a16="http://schemas.microsoft.com/office/drawing/2014/main" xmlns="" id="{40ED538F-5156-4901-9BCE-4A8F36476914}"/>
              </a:ext>
            </a:extLst>
          </p:cNvPr>
          <p:cNvPicPr>
            <a:picLocks noGrp="1" noChangeAspect="1"/>
          </p:cNvPicPr>
          <p:nvPr>
            <p:ph idx="1"/>
          </p:nvPr>
        </p:nvPicPr>
        <p:blipFill>
          <a:blip r:embed="rId2"/>
          <a:stretch>
            <a:fillRect/>
          </a:stretch>
        </p:blipFill>
        <p:spPr>
          <a:xfrm>
            <a:off x="1014412" y="2258219"/>
            <a:ext cx="7115175" cy="3486150"/>
          </a:xfrm>
          <a:prstGeom prst="rect">
            <a:avLst/>
          </a:prstGeom>
        </p:spPr>
      </p:pic>
    </p:spTree>
    <p:extLst>
      <p:ext uri="{BB962C8B-B14F-4D97-AF65-F5344CB8AC3E}">
        <p14:creationId xmlns:p14="http://schemas.microsoft.com/office/powerpoint/2010/main" val="18851165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10FA9FA-54BF-41E2-B4F2-A330D387649E}"/>
              </a:ext>
            </a:extLst>
          </p:cNvPr>
          <p:cNvSpPr>
            <a:spLocks noGrp="1"/>
          </p:cNvSpPr>
          <p:nvPr>
            <p:ph type="title"/>
          </p:nvPr>
        </p:nvSpPr>
        <p:spPr/>
        <p:txBody>
          <a:bodyPr/>
          <a:lstStyle/>
          <a:p>
            <a:r>
              <a:rPr lang="es-PE" dirty="0"/>
              <a:t>CALCULO DE RIESGO DE FALLO</a:t>
            </a:r>
          </a:p>
        </p:txBody>
      </p:sp>
      <p:pic>
        <p:nvPicPr>
          <p:cNvPr id="5" name="Marcador de contenido 4">
            <a:extLst>
              <a:ext uri="{FF2B5EF4-FFF2-40B4-BE49-F238E27FC236}">
                <a16:creationId xmlns:a16="http://schemas.microsoft.com/office/drawing/2014/main" xmlns="" id="{43249F45-6165-472C-A0B2-BF4787B7EAAF}"/>
              </a:ext>
            </a:extLst>
          </p:cNvPr>
          <p:cNvPicPr>
            <a:picLocks noGrp="1" noChangeAspect="1"/>
          </p:cNvPicPr>
          <p:nvPr>
            <p:ph idx="1"/>
          </p:nvPr>
        </p:nvPicPr>
        <p:blipFill>
          <a:blip r:embed="rId2"/>
          <a:stretch>
            <a:fillRect/>
          </a:stretch>
        </p:blipFill>
        <p:spPr>
          <a:xfrm>
            <a:off x="2190750" y="2329656"/>
            <a:ext cx="4762500" cy="3343275"/>
          </a:xfrm>
          <a:prstGeom prst="rect">
            <a:avLst/>
          </a:prstGeom>
        </p:spPr>
      </p:pic>
      <p:sp>
        <p:nvSpPr>
          <p:cNvPr id="4" name="Marcador de número de diapositiva 3">
            <a:extLst>
              <a:ext uri="{FF2B5EF4-FFF2-40B4-BE49-F238E27FC236}">
                <a16:creationId xmlns:a16="http://schemas.microsoft.com/office/drawing/2014/main" xmlns="" id="{9A7E4AE1-C46D-434F-ADEC-E24B9A1E024E}"/>
              </a:ext>
            </a:extLst>
          </p:cNvPr>
          <p:cNvSpPr>
            <a:spLocks noGrp="1"/>
          </p:cNvSpPr>
          <p:nvPr>
            <p:ph type="sldNum" sz="quarter" idx="12"/>
          </p:nvPr>
        </p:nvSpPr>
        <p:spPr/>
        <p:txBody>
          <a:bodyPr/>
          <a:lstStyle/>
          <a:p>
            <a:fld id="{254DE687-8845-4182-BC95-CE41F6D4EF53}" type="slidenum">
              <a:rPr lang="es-PE" smtClean="0"/>
              <a:t>70</a:t>
            </a:fld>
            <a:endParaRPr lang="es-PE"/>
          </a:p>
        </p:txBody>
      </p:sp>
    </p:spTree>
    <p:extLst>
      <p:ext uri="{BB962C8B-B14F-4D97-AF65-F5344CB8AC3E}">
        <p14:creationId xmlns:p14="http://schemas.microsoft.com/office/powerpoint/2010/main" val="7367743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fontScale="90000"/>
          </a:bodyPr>
          <a:lstStyle/>
          <a:p>
            <a:r>
              <a:rPr lang="es-PE" dirty="0"/>
              <a:t>PROCEDIMIENTO DE COORDINACION DE AISLAMIENTO</a:t>
            </a:r>
          </a:p>
        </p:txBody>
      </p:sp>
      <p:pic>
        <p:nvPicPr>
          <p:cNvPr id="5" name="Marcador de contenido 4">
            <a:extLst>
              <a:ext uri="{FF2B5EF4-FFF2-40B4-BE49-F238E27FC236}">
                <a16:creationId xmlns:a16="http://schemas.microsoft.com/office/drawing/2014/main" xmlns="" id="{EC33E65C-8EF7-4437-9C5F-74E5B6E284B6}"/>
              </a:ext>
            </a:extLst>
          </p:cNvPr>
          <p:cNvPicPr>
            <a:picLocks noGrp="1" noChangeAspect="1"/>
          </p:cNvPicPr>
          <p:nvPr>
            <p:ph idx="1"/>
          </p:nvPr>
        </p:nvPicPr>
        <p:blipFill>
          <a:blip r:embed="rId2"/>
          <a:stretch>
            <a:fillRect/>
          </a:stretch>
        </p:blipFill>
        <p:spPr>
          <a:xfrm>
            <a:off x="3105150" y="1829594"/>
            <a:ext cx="2933700" cy="4343400"/>
          </a:xfrm>
          <a:prstGeom prst="rect">
            <a:avLst/>
          </a:prstGeom>
        </p:spPr>
      </p:pic>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71</a:t>
            </a:fld>
            <a:endParaRPr lang="es-PE"/>
          </a:p>
        </p:txBody>
      </p:sp>
    </p:spTree>
    <p:extLst>
      <p:ext uri="{BB962C8B-B14F-4D97-AF65-F5344CB8AC3E}">
        <p14:creationId xmlns:p14="http://schemas.microsoft.com/office/powerpoint/2010/main" val="38631484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fontScale="90000"/>
          </a:bodyPr>
          <a:lstStyle/>
          <a:p>
            <a:r>
              <a:rPr lang="es-PE" dirty="0"/>
              <a:t>PROCEDIMIENTO DE 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72</a:t>
            </a:fld>
            <a:endParaRPr lang="es-PE"/>
          </a:p>
        </p:txBody>
      </p:sp>
      <p:sp>
        <p:nvSpPr>
          <p:cNvPr id="6" name="Marcador de contenido 5">
            <a:extLst>
              <a:ext uri="{FF2B5EF4-FFF2-40B4-BE49-F238E27FC236}">
                <a16:creationId xmlns:a16="http://schemas.microsoft.com/office/drawing/2014/main" xmlns="" id="{875A6FB3-D76F-4275-BE09-0E005805BECC}"/>
              </a:ext>
            </a:extLst>
          </p:cNvPr>
          <p:cNvSpPr>
            <a:spLocks noGrp="1"/>
          </p:cNvSpPr>
          <p:nvPr>
            <p:ph idx="1"/>
          </p:nvPr>
        </p:nvSpPr>
        <p:spPr/>
        <p:txBody>
          <a:bodyPr>
            <a:normAutofit lnSpcReduction="10000"/>
          </a:bodyPr>
          <a:lstStyle/>
          <a:p>
            <a:pPr marL="0" indent="0" algn="just">
              <a:buNone/>
            </a:pPr>
            <a:r>
              <a:rPr lang="es-PE" dirty="0"/>
              <a:t>1. Estimación de la </a:t>
            </a:r>
            <a:r>
              <a:rPr lang="es-PE" i="1" dirty="0"/>
              <a:t>tensión representativa </a:t>
            </a:r>
            <a:r>
              <a:rPr lang="es-PE" dirty="0"/>
              <a:t>en los equipos </a:t>
            </a:r>
            <a:r>
              <a:rPr lang="es-PE" dirty="0" err="1"/>
              <a:t>oen</a:t>
            </a:r>
            <a:r>
              <a:rPr lang="es-PE" dirty="0"/>
              <a:t> la instalación a diseñar, teniendo en cuenta los niveles de protección proporcionados por los dispositivos de protección instalados y el valor máximo de la tensión de operación:</a:t>
            </a:r>
          </a:p>
          <a:p>
            <a:pPr marL="0" indent="0" algn="just">
              <a:buNone/>
            </a:pPr>
            <a:r>
              <a:rPr lang="es-PE" dirty="0"/>
              <a:t>– para instalaciones de gama I se analizan las sobretensiones temporales y las de origen atmosférico,</a:t>
            </a:r>
          </a:p>
          <a:p>
            <a:pPr marL="0" indent="0" algn="just">
              <a:buNone/>
            </a:pPr>
            <a:r>
              <a:rPr lang="es-PE" dirty="0"/>
              <a:t>– para instalaciones de gama II se analizan las sobretensiones de frente lento y las de origen atmosférico</a:t>
            </a:r>
          </a:p>
        </p:txBody>
      </p:sp>
    </p:spTree>
    <p:extLst>
      <p:ext uri="{BB962C8B-B14F-4D97-AF65-F5344CB8AC3E}">
        <p14:creationId xmlns:p14="http://schemas.microsoft.com/office/powerpoint/2010/main" val="9029521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fontScale="90000"/>
          </a:bodyPr>
          <a:lstStyle/>
          <a:p>
            <a:r>
              <a:rPr lang="es-PE" dirty="0"/>
              <a:t>PROCEDIMIENTO DE 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73</a:t>
            </a:fld>
            <a:endParaRPr lang="es-PE"/>
          </a:p>
        </p:txBody>
      </p:sp>
      <p:sp>
        <p:nvSpPr>
          <p:cNvPr id="6" name="Marcador de contenido 5">
            <a:extLst>
              <a:ext uri="{FF2B5EF4-FFF2-40B4-BE49-F238E27FC236}">
                <a16:creationId xmlns:a16="http://schemas.microsoft.com/office/drawing/2014/main" xmlns="" id="{875A6FB3-D76F-4275-BE09-0E005805BECC}"/>
              </a:ext>
            </a:extLst>
          </p:cNvPr>
          <p:cNvSpPr>
            <a:spLocks noGrp="1"/>
          </p:cNvSpPr>
          <p:nvPr>
            <p:ph idx="1"/>
          </p:nvPr>
        </p:nvSpPr>
        <p:spPr/>
        <p:txBody>
          <a:bodyPr>
            <a:normAutofit lnSpcReduction="10000"/>
          </a:bodyPr>
          <a:lstStyle/>
          <a:p>
            <a:pPr marL="0" indent="0" algn="just">
              <a:buNone/>
            </a:pPr>
            <a:r>
              <a:rPr lang="es-PE" dirty="0"/>
              <a:t>2. Se determina la </a:t>
            </a:r>
            <a:r>
              <a:rPr lang="es-PE" i="1" dirty="0"/>
              <a:t>tensión soportada de coordinación</a:t>
            </a:r>
            <a:r>
              <a:rPr lang="es-PE" dirty="0"/>
              <a:t>, que es la tensión soportada que cumple los criterios de diseño en las condiciones de servicio en que funcionarán los equipos o la instalación</a:t>
            </a:r>
          </a:p>
          <a:p>
            <a:pPr marL="0" indent="0" algn="just">
              <a:buNone/>
            </a:pPr>
            <a:r>
              <a:rPr lang="es-PE" dirty="0"/>
              <a:t>– Esta tensión se basa en el riesgo de fallo aceptado, y su cálculo se realizará multiplicando la tensión representativa por el </a:t>
            </a:r>
            <a:r>
              <a:rPr lang="es-PE" i="1" dirty="0"/>
              <a:t>factor de coordinación</a:t>
            </a:r>
            <a:r>
              <a:rPr lang="es-PE" dirty="0"/>
              <a:t>, </a:t>
            </a:r>
            <a:r>
              <a:rPr lang="es-PE" i="1" dirty="0"/>
              <a:t>Kc</a:t>
            </a:r>
            <a:r>
              <a:rPr lang="es-PE" dirty="0"/>
              <a:t>, que depende del tipo de aislamiento y del método de coordinación de aislamiento (determinista, estadístico) que es posible aplicar.</a:t>
            </a:r>
          </a:p>
        </p:txBody>
      </p:sp>
    </p:spTree>
    <p:extLst>
      <p:ext uri="{BB962C8B-B14F-4D97-AF65-F5344CB8AC3E}">
        <p14:creationId xmlns:p14="http://schemas.microsoft.com/office/powerpoint/2010/main" val="21517597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fontScale="90000"/>
          </a:bodyPr>
          <a:lstStyle/>
          <a:p>
            <a:r>
              <a:rPr lang="es-PE" dirty="0"/>
              <a:t>PROCEDIMIENTO DE 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74</a:t>
            </a:fld>
            <a:endParaRPr lang="es-PE"/>
          </a:p>
        </p:txBody>
      </p:sp>
      <p:sp>
        <p:nvSpPr>
          <p:cNvPr id="6" name="Marcador de contenido 5">
            <a:extLst>
              <a:ext uri="{FF2B5EF4-FFF2-40B4-BE49-F238E27FC236}">
                <a16:creationId xmlns:a16="http://schemas.microsoft.com/office/drawing/2014/main" xmlns="" id="{875A6FB3-D76F-4275-BE09-0E005805BECC}"/>
              </a:ext>
            </a:extLst>
          </p:cNvPr>
          <p:cNvSpPr>
            <a:spLocks noGrp="1"/>
          </p:cNvSpPr>
          <p:nvPr>
            <p:ph idx="1"/>
          </p:nvPr>
        </p:nvSpPr>
        <p:spPr/>
        <p:txBody>
          <a:bodyPr>
            <a:normAutofit fontScale="92500" lnSpcReduction="10000"/>
          </a:bodyPr>
          <a:lstStyle/>
          <a:p>
            <a:pPr marL="0" indent="0" algn="just">
              <a:buNone/>
            </a:pPr>
            <a:r>
              <a:rPr lang="es-PE" dirty="0"/>
              <a:t>3. La tensión soportada de coordinación se convierte en la </a:t>
            </a:r>
            <a:r>
              <a:rPr lang="es-PE" i="1" dirty="0"/>
              <a:t>tensión soportada especificada</a:t>
            </a:r>
            <a:r>
              <a:rPr lang="es-PE" dirty="0"/>
              <a:t>, que es la tensión normalizada de ensayo que el aislamiento debe soportar para asegurar el criterio de diseño</a:t>
            </a:r>
          </a:p>
          <a:p>
            <a:pPr marL="0" indent="0" algn="just">
              <a:buNone/>
            </a:pPr>
            <a:r>
              <a:rPr lang="es-PE" dirty="0"/>
              <a:t>– La tensión soportada especificada se obtiene multiplicando la tensión soportada de coordinación por un </a:t>
            </a:r>
            <a:r>
              <a:rPr lang="es-PE" i="1" dirty="0"/>
              <a:t>factor de seguridad</a:t>
            </a:r>
            <a:r>
              <a:rPr lang="es-PE" dirty="0"/>
              <a:t>, </a:t>
            </a:r>
            <a:r>
              <a:rPr lang="es-PE" i="1" dirty="0"/>
              <a:t>Ks</a:t>
            </a:r>
            <a:r>
              <a:rPr lang="es-PE" dirty="0"/>
              <a:t>, que compensa las diferencias entre las condiciones reales de servicio y las de ensayo</a:t>
            </a:r>
          </a:p>
          <a:p>
            <a:pPr marL="0" indent="0" algn="just">
              <a:buNone/>
            </a:pPr>
            <a:r>
              <a:rPr lang="es-PE" dirty="0"/>
              <a:t>– En aislamientos externos también se aplicará un </a:t>
            </a:r>
            <a:r>
              <a:rPr lang="es-PE" i="1" dirty="0"/>
              <a:t>factor de corrección atmosférico</a:t>
            </a:r>
            <a:r>
              <a:rPr lang="es-PE" dirty="0"/>
              <a:t>, </a:t>
            </a:r>
            <a:r>
              <a:rPr lang="es-PE" i="1" dirty="0"/>
              <a:t>Ka</a:t>
            </a:r>
            <a:r>
              <a:rPr lang="es-PE" dirty="0"/>
              <a:t>, que tenga en cuenta las diferencias entre las condiciones ambientales de servicio y las normalizadas de ensayo</a:t>
            </a:r>
          </a:p>
        </p:txBody>
      </p:sp>
    </p:spTree>
    <p:extLst>
      <p:ext uri="{BB962C8B-B14F-4D97-AF65-F5344CB8AC3E}">
        <p14:creationId xmlns:p14="http://schemas.microsoft.com/office/powerpoint/2010/main" val="38872315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fontScale="90000"/>
          </a:bodyPr>
          <a:lstStyle/>
          <a:p>
            <a:r>
              <a:rPr lang="es-PE" dirty="0"/>
              <a:t>PROCEDIMIENTO DE 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75</a:t>
            </a:fld>
            <a:endParaRPr lang="es-PE"/>
          </a:p>
        </p:txBody>
      </p:sp>
      <p:sp>
        <p:nvSpPr>
          <p:cNvPr id="6" name="Marcador de contenido 5">
            <a:extLst>
              <a:ext uri="{FF2B5EF4-FFF2-40B4-BE49-F238E27FC236}">
                <a16:creationId xmlns:a16="http://schemas.microsoft.com/office/drawing/2014/main" xmlns="" id="{875A6FB3-D76F-4275-BE09-0E005805BECC}"/>
              </a:ext>
            </a:extLst>
          </p:cNvPr>
          <p:cNvSpPr>
            <a:spLocks noGrp="1"/>
          </p:cNvSpPr>
          <p:nvPr>
            <p:ph idx="1"/>
          </p:nvPr>
        </p:nvSpPr>
        <p:spPr/>
        <p:txBody>
          <a:bodyPr>
            <a:normAutofit/>
          </a:bodyPr>
          <a:lstStyle/>
          <a:p>
            <a:pPr marL="0" indent="0" algn="just">
              <a:buNone/>
            </a:pPr>
            <a:r>
              <a:rPr lang="es-PE" dirty="0"/>
              <a:t>4. Se selecciona el conjunto de </a:t>
            </a:r>
            <a:r>
              <a:rPr lang="es-PE" i="1" dirty="0"/>
              <a:t>tensiones soportadas normalizadas </a:t>
            </a:r>
            <a:r>
              <a:rPr lang="es-PE" dirty="0"/>
              <a:t>que satisfacen las tensiones soportadas especificadas</a:t>
            </a:r>
          </a:p>
          <a:p>
            <a:pPr marL="0" indent="0" algn="just">
              <a:buNone/>
            </a:pPr>
            <a:r>
              <a:rPr lang="es-PE" dirty="0"/>
              <a:t>– La tensión soportada normalizada es la tensión aplicada en un ensayo de tensión normalizado</a:t>
            </a:r>
          </a:p>
          <a:p>
            <a:pPr marL="0" indent="0" algn="just">
              <a:buNone/>
            </a:pPr>
            <a:r>
              <a:rPr lang="es-PE" dirty="0"/>
              <a:t>– La tensión soportada normalizada puede elegir-se para la misma forma de onda normalizada que la tensión soportada especificada o para una forma de onda distinta mediante la aplicación del </a:t>
            </a:r>
            <a:r>
              <a:rPr lang="es-PE" i="1" dirty="0"/>
              <a:t>factor de conversión de ensayo</a:t>
            </a:r>
            <a:r>
              <a:rPr lang="es-PE" dirty="0"/>
              <a:t>, </a:t>
            </a:r>
            <a:r>
              <a:rPr lang="es-PE" i="1" dirty="0" err="1"/>
              <a:t>Kt</a:t>
            </a:r>
            <a:endParaRPr lang="es-PE" dirty="0"/>
          </a:p>
        </p:txBody>
      </p:sp>
    </p:spTree>
    <p:extLst>
      <p:ext uri="{BB962C8B-B14F-4D97-AF65-F5344CB8AC3E}">
        <p14:creationId xmlns:p14="http://schemas.microsoft.com/office/powerpoint/2010/main" val="11701970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fontScale="90000"/>
          </a:bodyPr>
          <a:lstStyle/>
          <a:p>
            <a:r>
              <a:rPr lang="es-PE" dirty="0"/>
              <a:t>PROCEDIMIENTO DE 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76</a:t>
            </a:fld>
            <a:endParaRPr lang="es-PE"/>
          </a:p>
        </p:txBody>
      </p:sp>
      <p:sp>
        <p:nvSpPr>
          <p:cNvPr id="6" name="Marcador de contenido 5">
            <a:extLst>
              <a:ext uri="{FF2B5EF4-FFF2-40B4-BE49-F238E27FC236}">
                <a16:creationId xmlns:a16="http://schemas.microsoft.com/office/drawing/2014/main" xmlns="" id="{875A6FB3-D76F-4275-BE09-0E005805BECC}"/>
              </a:ext>
            </a:extLst>
          </p:cNvPr>
          <p:cNvSpPr>
            <a:spLocks noGrp="1"/>
          </p:cNvSpPr>
          <p:nvPr>
            <p:ph idx="1"/>
          </p:nvPr>
        </p:nvSpPr>
        <p:spPr/>
        <p:txBody>
          <a:bodyPr>
            <a:normAutofit/>
          </a:bodyPr>
          <a:lstStyle/>
          <a:p>
            <a:pPr marL="0" indent="0">
              <a:buNone/>
            </a:pPr>
            <a:r>
              <a:rPr lang="es-PE" dirty="0"/>
              <a:t>5. Se selecciona el </a:t>
            </a:r>
            <a:r>
              <a:rPr lang="es-PE" i="1" dirty="0"/>
              <a:t>nivel de aislamiento normalizado</a:t>
            </a:r>
            <a:r>
              <a:rPr lang="es-PE" dirty="0"/>
              <a:t>, es decir el nivel de aislamiento asignado cuyas tensiones soportadas normalizadas están asociadas a la tensión de operación más elevada según la clasificación de la IEC</a:t>
            </a:r>
          </a:p>
        </p:txBody>
      </p:sp>
    </p:spTree>
    <p:extLst>
      <p:ext uri="{BB962C8B-B14F-4D97-AF65-F5344CB8AC3E}">
        <p14:creationId xmlns:p14="http://schemas.microsoft.com/office/powerpoint/2010/main" val="28144941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a:bodyPr>
          <a:lstStyle/>
          <a:p>
            <a:r>
              <a:rPr lang="es-PE" dirty="0"/>
              <a:t>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77</a:t>
            </a:fld>
            <a:endParaRPr lang="es-PE"/>
          </a:p>
        </p:txBody>
      </p:sp>
      <p:pic>
        <p:nvPicPr>
          <p:cNvPr id="3" name="Marcador de contenido 2">
            <a:extLst>
              <a:ext uri="{FF2B5EF4-FFF2-40B4-BE49-F238E27FC236}">
                <a16:creationId xmlns:a16="http://schemas.microsoft.com/office/drawing/2014/main" xmlns="" id="{4E85EF3B-49B9-4D27-9332-63E3E436DF41}"/>
              </a:ext>
            </a:extLst>
          </p:cNvPr>
          <p:cNvPicPr>
            <a:picLocks noGrp="1" noChangeAspect="1"/>
          </p:cNvPicPr>
          <p:nvPr>
            <p:ph idx="1"/>
          </p:nvPr>
        </p:nvPicPr>
        <p:blipFill>
          <a:blip r:embed="rId2"/>
          <a:stretch>
            <a:fillRect/>
          </a:stretch>
        </p:blipFill>
        <p:spPr>
          <a:xfrm>
            <a:off x="0" y="136524"/>
            <a:ext cx="9176291" cy="5762171"/>
          </a:xfrm>
          <a:prstGeom prst="rect">
            <a:avLst/>
          </a:prstGeom>
        </p:spPr>
      </p:pic>
    </p:spTree>
    <p:extLst>
      <p:ext uri="{BB962C8B-B14F-4D97-AF65-F5344CB8AC3E}">
        <p14:creationId xmlns:p14="http://schemas.microsoft.com/office/powerpoint/2010/main" val="10551351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a:bodyPr>
          <a:lstStyle/>
          <a:p>
            <a:r>
              <a:rPr lang="es-PE" dirty="0"/>
              <a:t>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78</a:t>
            </a:fld>
            <a:endParaRPr lang="es-PE"/>
          </a:p>
        </p:txBody>
      </p:sp>
      <p:pic>
        <p:nvPicPr>
          <p:cNvPr id="3" name="Marcador de contenido 2">
            <a:extLst>
              <a:ext uri="{FF2B5EF4-FFF2-40B4-BE49-F238E27FC236}">
                <a16:creationId xmlns:a16="http://schemas.microsoft.com/office/drawing/2014/main" xmlns="" id="{43A3180E-8554-4734-8EE6-4C8A1E6FD7E5}"/>
              </a:ext>
            </a:extLst>
          </p:cNvPr>
          <p:cNvPicPr>
            <a:picLocks noGrp="1" noChangeAspect="1"/>
          </p:cNvPicPr>
          <p:nvPr>
            <p:ph idx="1"/>
          </p:nvPr>
        </p:nvPicPr>
        <p:blipFill>
          <a:blip r:embed="rId2"/>
          <a:stretch>
            <a:fillRect/>
          </a:stretch>
        </p:blipFill>
        <p:spPr>
          <a:xfrm>
            <a:off x="-12033" y="136524"/>
            <a:ext cx="9156033" cy="5486401"/>
          </a:xfrm>
          <a:prstGeom prst="rect">
            <a:avLst/>
          </a:prstGeom>
        </p:spPr>
      </p:pic>
    </p:spTree>
    <p:extLst>
      <p:ext uri="{BB962C8B-B14F-4D97-AF65-F5344CB8AC3E}">
        <p14:creationId xmlns:p14="http://schemas.microsoft.com/office/powerpoint/2010/main" val="396373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a:bodyPr>
          <a:lstStyle/>
          <a:p>
            <a:r>
              <a:rPr lang="es-PE" dirty="0"/>
              <a:t>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79</a:t>
            </a:fld>
            <a:endParaRPr lang="es-PE"/>
          </a:p>
        </p:txBody>
      </p:sp>
      <p:pic>
        <p:nvPicPr>
          <p:cNvPr id="3" name="Marcador de contenido 2">
            <a:extLst>
              <a:ext uri="{FF2B5EF4-FFF2-40B4-BE49-F238E27FC236}">
                <a16:creationId xmlns:a16="http://schemas.microsoft.com/office/drawing/2014/main" xmlns="" id="{5B8F00D5-F890-43D0-887D-BF35C055DCB1}"/>
              </a:ext>
            </a:extLst>
          </p:cNvPr>
          <p:cNvPicPr>
            <a:picLocks noGrp="1" noChangeAspect="1"/>
          </p:cNvPicPr>
          <p:nvPr>
            <p:ph idx="1"/>
          </p:nvPr>
        </p:nvPicPr>
        <p:blipFill>
          <a:blip r:embed="rId2"/>
          <a:stretch>
            <a:fillRect/>
          </a:stretch>
        </p:blipFill>
        <p:spPr>
          <a:xfrm>
            <a:off x="0" y="136524"/>
            <a:ext cx="9144000" cy="4361366"/>
          </a:xfrm>
          <a:prstGeom prst="rect">
            <a:avLst/>
          </a:prstGeom>
        </p:spPr>
      </p:pic>
    </p:spTree>
    <p:extLst>
      <p:ext uri="{BB962C8B-B14F-4D97-AF65-F5344CB8AC3E}">
        <p14:creationId xmlns:p14="http://schemas.microsoft.com/office/powerpoint/2010/main" val="31525004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a:bodyPr>
          <a:lstStyle/>
          <a:p>
            <a:r>
              <a:rPr lang="es-PE" dirty="0"/>
              <a:t>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80</a:t>
            </a:fld>
            <a:endParaRPr lang="es-PE"/>
          </a:p>
        </p:txBody>
      </p:sp>
      <p:pic>
        <p:nvPicPr>
          <p:cNvPr id="3" name="Marcador de contenido 2">
            <a:extLst>
              <a:ext uri="{FF2B5EF4-FFF2-40B4-BE49-F238E27FC236}">
                <a16:creationId xmlns:a16="http://schemas.microsoft.com/office/drawing/2014/main" xmlns="" id="{256705FC-AA16-4CA6-BBE6-8030F4A26372}"/>
              </a:ext>
            </a:extLst>
          </p:cNvPr>
          <p:cNvPicPr>
            <a:picLocks noGrp="1" noChangeAspect="1"/>
          </p:cNvPicPr>
          <p:nvPr>
            <p:ph idx="1"/>
          </p:nvPr>
        </p:nvPicPr>
        <p:blipFill>
          <a:blip r:embed="rId2"/>
          <a:stretch>
            <a:fillRect/>
          </a:stretch>
        </p:blipFill>
        <p:spPr>
          <a:xfrm>
            <a:off x="0" y="0"/>
            <a:ext cx="9144000" cy="5756424"/>
          </a:xfrm>
          <a:prstGeom prst="rect">
            <a:avLst/>
          </a:prstGeom>
        </p:spPr>
      </p:pic>
    </p:spTree>
    <p:extLst>
      <p:ext uri="{BB962C8B-B14F-4D97-AF65-F5344CB8AC3E}">
        <p14:creationId xmlns:p14="http://schemas.microsoft.com/office/powerpoint/2010/main" val="2229539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a:bodyPr>
          <a:lstStyle/>
          <a:p>
            <a:r>
              <a:rPr lang="es-PE" dirty="0"/>
              <a:t>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81</a:t>
            </a:fld>
            <a:endParaRPr lang="es-PE"/>
          </a:p>
        </p:txBody>
      </p:sp>
      <p:pic>
        <p:nvPicPr>
          <p:cNvPr id="3" name="Marcador de contenido 2">
            <a:extLst>
              <a:ext uri="{FF2B5EF4-FFF2-40B4-BE49-F238E27FC236}">
                <a16:creationId xmlns:a16="http://schemas.microsoft.com/office/drawing/2014/main" xmlns="" id="{99FD0A16-10E4-43C4-A29C-6022EB398C18}"/>
              </a:ext>
            </a:extLst>
          </p:cNvPr>
          <p:cNvPicPr>
            <a:picLocks noGrp="1" noChangeAspect="1"/>
          </p:cNvPicPr>
          <p:nvPr>
            <p:ph idx="1"/>
          </p:nvPr>
        </p:nvPicPr>
        <p:blipFill>
          <a:blip r:embed="rId2"/>
          <a:stretch>
            <a:fillRect/>
          </a:stretch>
        </p:blipFill>
        <p:spPr>
          <a:xfrm>
            <a:off x="-1" y="-1"/>
            <a:ext cx="9144001" cy="6387263"/>
          </a:xfrm>
          <a:prstGeom prst="rect">
            <a:avLst/>
          </a:prstGeom>
        </p:spPr>
      </p:pic>
    </p:spTree>
    <p:extLst>
      <p:ext uri="{BB962C8B-B14F-4D97-AF65-F5344CB8AC3E}">
        <p14:creationId xmlns:p14="http://schemas.microsoft.com/office/powerpoint/2010/main" val="38736565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a:bodyPr>
          <a:lstStyle/>
          <a:p>
            <a:r>
              <a:rPr lang="es-PE" dirty="0"/>
              <a:t>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82</a:t>
            </a:fld>
            <a:endParaRPr lang="es-PE"/>
          </a:p>
        </p:txBody>
      </p:sp>
      <p:pic>
        <p:nvPicPr>
          <p:cNvPr id="3" name="Marcador de contenido 2">
            <a:extLst>
              <a:ext uri="{FF2B5EF4-FFF2-40B4-BE49-F238E27FC236}">
                <a16:creationId xmlns:a16="http://schemas.microsoft.com/office/drawing/2014/main" xmlns="" id="{23D42DB7-55AD-444D-809C-581174F476B9}"/>
              </a:ext>
            </a:extLst>
          </p:cNvPr>
          <p:cNvPicPr>
            <a:picLocks noGrp="1" noChangeAspect="1"/>
          </p:cNvPicPr>
          <p:nvPr>
            <p:ph idx="1"/>
          </p:nvPr>
        </p:nvPicPr>
        <p:blipFill>
          <a:blip r:embed="rId2"/>
          <a:stretch>
            <a:fillRect/>
          </a:stretch>
        </p:blipFill>
        <p:spPr>
          <a:xfrm>
            <a:off x="0" y="-1"/>
            <a:ext cx="9144000" cy="6123854"/>
          </a:xfrm>
          <a:prstGeom prst="rect">
            <a:avLst/>
          </a:prstGeom>
        </p:spPr>
      </p:pic>
    </p:spTree>
    <p:extLst>
      <p:ext uri="{BB962C8B-B14F-4D97-AF65-F5344CB8AC3E}">
        <p14:creationId xmlns:p14="http://schemas.microsoft.com/office/powerpoint/2010/main" val="25087901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a:bodyPr>
          <a:lstStyle/>
          <a:p>
            <a:r>
              <a:rPr lang="es-PE" dirty="0"/>
              <a:t>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83</a:t>
            </a:fld>
            <a:endParaRPr lang="es-PE"/>
          </a:p>
        </p:txBody>
      </p:sp>
      <p:pic>
        <p:nvPicPr>
          <p:cNvPr id="3" name="Marcador de contenido 2">
            <a:extLst>
              <a:ext uri="{FF2B5EF4-FFF2-40B4-BE49-F238E27FC236}">
                <a16:creationId xmlns:a16="http://schemas.microsoft.com/office/drawing/2014/main" xmlns="" id="{82164DE5-7BBB-409A-B978-1296209D49E8}"/>
              </a:ext>
            </a:extLst>
          </p:cNvPr>
          <p:cNvPicPr>
            <a:picLocks noGrp="1" noChangeAspect="1"/>
          </p:cNvPicPr>
          <p:nvPr>
            <p:ph idx="1"/>
          </p:nvPr>
        </p:nvPicPr>
        <p:blipFill>
          <a:blip r:embed="rId2"/>
          <a:stretch>
            <a:fillRect/>
          </a:stretch>
        </p:blipFill>
        <p:spPr>
          <a:xfrm>
            <a:off x="0" y="-1"/>
            <a:ext cx="9150505" cy="5457371"/>
          </a:xfrm>
          <a:prstGeom prst="rect">
            <a:avLst/>
          </a:prstGeom>
        </p:spPr>
      </p:pic>
    </p:spTree>
    <p:extLst>
      <p:ext uri="{BB962C8B-B14F-4D97-AF65-F5344CB8AC3E}">
        <p14:creationId xmlns:p14="http://schemas.microsoft.com/office/powerpoint/2010/main" val="2221624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a:bodyPr>
          <a:lstStyle/>
          <a:p>
            <a:r>
              <a:rPr lang="es-PE" dirty="0"/>
              <a:t>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84</a:t>
            </a:fld>
            <a:endParaRPr lang="es-PE"/>
          </a:p>
        </p:txBody>
      </p:sp>
      <p:pic>
        <p:nvPicPr>
          <p:cNvPr id="3" name="Marcador de contenido 2">
            <a:extLst>
              <a:ext uri="{FF2B5EF4-FFF2-40B4-BE49-F238E27FC236}">
                <a16:creationId xmlns:a16="http://schemas.microsoft.com/office/drawing/2014/main" xmlns="" id="{B3B98176-93E3-4555-9D2C-54B9969301B7}"/>
              </a:ext>
            </a:extLst>
          </p:cNvPr>
          <p:cNvPicPr>
            <a:picLocks noGrp="1" noChangeAspect="1"/>
          </p:cNvPicPr>
          <p:nvPr>
            <p:ph idx="1"/>
          </p:nvPr>
        </p:nvPicPr>
        <p:blipFill>
          <a:blip r:embed="rId2"/>
          <a:stretch>
            <a:fillRect/>
          </a:stretch>
        </p:blipFill>
        <p:spPr>
          <a:xfrm>
            <a:off x="0" y="0"/>
            <a:ext cx="9144000" cy="6021659"/>
          </a:xfrm>
          <a:prstGeom prst="rect">
            <a:avLst/>
          </a:prstGeom>
        </p:spPr>
      </p:pic>
    </p:spTree>
    <p:extLst>
      <p:ext uri="{BB962C8B-B14F-4D97-AF65-F5344CB8AC3E}">
        <p14:creationId xmlns:p14="http://schemas.microsoft.com/office/powerpoint/2010/main" val="16008555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a:bodyPr>
          <a:lstStyle/>
          <a:p>
            <a:r>
              <a:rPr lang="es-PE" dirty="0"/>
              <a:t>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85</a:t>
            </a:fld>
            <a:endParaRPr lang="es-PE"/>
          </a:p>
        </p:txBody>
      </p:sp>
      <p:pic>
        <p:nvPicPr>
          <p:cNvPr id="3" name="Marcador de contenido 2">
            <a:extLst>
              <a:ext uri="{FF2B5EF4-FFF2-40B4-BE49-F238E27FC236}">
                <a16:creationId xmlns:a16="http://schemas.microsoft.com/office/drawing/2014/main" xmlns="" id="{C64E9ACA-C734-4000-AD65-ADFFF16271F1}"/>
              </a:ext>
            </a:extLst>
          </p:cNvPr>
          <p:cNvPicPr>
            <a:picLocks noGrp="1" noChangeAspect="1"/>
          </p:cNvPicPr>
          <p:nvPr>
            <p:ph idx="1"/>
          </p:nvPr>
        </p:nvPicPr>
        <p:blipFill>
          <a:blip r:embed="rId2"/>
          <a:stretch>
            <a:fillRect/>
          </a:stretch>
        </p:blipFill>
        <p:spPr>
          <a:xfrm>
            <a:off x="0" y="0"/>
            <a:ext cx="9144000" cy="5829300"/>
          </a:xfrm>
          <a:prstGeom prst="rect">
            <a:avLst/>
          </a:prstGeom>
        </p:spPr>
      </p:pic>
    </p:spTree>
    <p:extLst>
      <p:ext uri="{BB962C8B-B14F-4D97-AF65-F5344CB8AC3E}">
        <p14:creationId xmlns:p14="http://schemas.microsoft.com/office/powerpoint/2010/main" val="26444075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DFA81E-DE8F-47B1-894A-860ECC844C5E}"/>
              </a:ext>
            </a:extLst>
          </p:cNvPr>
          <p:cNvSpPr>
            <a:spLocks noGrp="1"/>
          </p:cNvSpPr>
          <p:nvPr>
            <p:ph type="title"/>
          </p:nvPr>
        </p:nvSpPr>
        <p:spPr/>
        <p:txBody>
          <a:bodyPr>
            <a:normAutofit/>
          </a:bodyPr>
          <a:lstStyle/>
          <a:p>
            <a:r>
              <a:rPr lang="es-PE" dirty="0"/>
              <a:t>COORDINACION DE AISLAMIENTO</a:t>
            </a:r>
          </a:p>
        </p:txBody>
      </p:sp>
      <p:sp>
        <p:nvSpPr>
          <p:cNvPr id="4" name="Marcador de número de diapositiva 3">
            <a:extLst>
              <a:ext uri="{FF2B5EF4-FFF2-40B4-BE49-F238E27FC236}">
                <a16:creationId xmlns:a16="http://schemas.microsoft.com/office/drawing/2014/main" xmlns="" id="{943C955F-A5BB-4590-B860-CAAC12573EBE}"/>
              </a:ext>
            </a:extLst>
          </p:cNvPr>
          <p:cNvSpPr>
            <a:spLocks noGrp="1"/>
          </p:cNvSpPr>
          <p:nvPr>
            <p:ph type="sldNum" sz="quarter" idx="12"/>
          </p:nvPr>
        </p:nvSpPr>
        <p:spPr/>
        <p:txBody>
          <a:bodyPr/>
          <a:lstStyle/>
          <a:p>
            <a:fld id="{254DE687-8845-4182-BC95-CE41F6D4EF53}" type="slidenum">
              <a:rPr lang="es-PE" smtClean="0"/>
              <a:t>86</a:t>
            </a:fld>
            <a:endParaRPr lang="es-PE"/>
          </a:p>
        </p:txBody>
      </p:sp>
      <p:pic>
        <p:nvPicPr>
          <p:cNvPr id="7" name="Marcador de contenido 6">
            <a:extLst>
              <a:ext uri="{FF2B5EF4-FFF2-40B4-BE49-F238E27FC236}">
                <a16:creationId xmlns:a16="http://schemas.microsoft.com/office/drawing/2014/main" xmlns="" id="{66699185-2E5D-4D8E-9E80-AE7CD7880D60}"/>
              </a:ext>
            </a:extLst>
          </p:cNvPr>
          <p:cNvPicPr>
            <a:picLocks noGrp="1" noChangeAspect="1"/>
          </p:cNvPicPr>
          <p:nvPr>
            <p:ph idx="1"/>
          </p:nvPr>
        </p:nvPicPr>
        <p:blipFill>
          <a:blip r:embed="rId2"/>
          <a:stretch>
            <a:fillRect/>
          </a:stretch>
        </p:blipFill>
        <p:spPr>
          <a:xfrm>
            <a:off x="1023937" y="2039144"/>
            <a:ext cx="7096125" cy="3924300"/>
          </a:xfrm>
          <a:prstGeom prst="rect">
            <a:avLst/>
          </a:prstGeom>
        </p:spPr>
      </p:pic>
    </p:spTree>
    <p:extLst>
      <p:ext uri="{BB962C8B-B14F-4D97-AF65-F5344CB8AC3E}">
        <p14:creationId xmlns:p14="http://schemas.microsoft.com/office/powerpoint/2010/main" val="35851074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PE" sz="4000" dirty="0"/>
              <a:t>ONDAS VIAJERAS</a:t>
            </a:r>
          </a:p>
        </p:txBody>
      </p:sp>
      <p:sp>
        <p:nvSpPr>
          <p:cNvPr id="3" name="Subtítulo 2"/>
          <p:cNvSpPr>
            <a:spLocks noGrp="1"/>
          </p:cNvSpPr>
          <p:nvPr>
            <p:ph type="subTitle" idx="1"/>
          </p:nvPr>
        </p:nvSpPr>
        <p:spPr/>
        <p:txBody>
          <a:bodyPr/>
          <a:lstStyle/>
          <a:p>
            <a:r>
              <a:rPr lang="es-PE" dirty="0"/>
              <a:t>5</a:t>
            </a:r>
          </a:p>
        </p:txBody>
      </p:sp>
      <p:sp>
        <p:nvSpPr>
          <p:cNvPr id="5" name="Marcador de número de diapositiva 4"/>
          <p:cNvSpPr>
            <a:spLocks noGrp="1"/>
          </p:cNvSpPr>
          <p:nvPr>
            <p:ph type="sldNum" sz="quarter" idx="12"/>
          </p:nvPr>
        </p:nvSpPr>
        <p:spPr/>
        <p:txBody>
          <a:bodyPr/>
          <a:lstStyle/>
          <a:p>
            <a:fld id="{254DE687-8845-4182-BC95-CE41F6D4EF53}" type="slidenum">
              <a:rPr lang="es-PE" smtClean="0"/>
              <a:pPr/>
              <a:t>87</a:t>
            </a:fld>
            <a:endParaRPr lang="es-PE"/>
          </a:p>
        </p:txBody>
      </p:sp>
    </p:spTree>
    <p:extLst>
      <p:ext uri="{BB962C8B-B14F-4D97-AF65-F5344CB8AC3E}">
        <p14:creationId xmlns:p14="http://schemas.microsoft.com/office/powerpoint/2010/main" val="17984281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703D8BB8-F2A0-4D73-BC38-8BC009CAB054}"/>
              </a:ext>
            </a:extLst>
          </p:cNvPr>
          <p:cNvSpPr>
            <a:spLocks noGrp="1"/>
          </p:cNvSpPr>
          <p:nvPr>
            <p:ph type="title"/>
          </p:nvPr>
        </p:nvSpPr>
        <p:spPr/>
        <p:txBody>
          <a:bodyPr/>
          <a:lstStyle/>
          <a:p>
            <a:r>
              <a:rPr lang="es-PE" dirty="0"/>
              <a:t>ONDAS EN LA NATURALEZA</a:t>
            </a:r>
          </a:p>
        </p:txBody>
      </p:sp>
      <p:pic>
        <p:nvPicPr>
          <p:cNvPr id="7" name="Marcador de contenido 6">
            <a:extLst>
              <a:ext uri="{FF2B5EF4-FFF2-40B4-BE49-F238E27FC236}">
                <a16:creationId xmlns:a16="http://schemas.microsoft.com/office/drawing/2014/main" xmlns="" id="{68097EB1-70E6-41AC-9CD9-CF2D1DDF11EA}"/>
              </a:ext>
            </a:extLst>
          </p:cNvPr>
          <p:cNvPicPr>
            <a:picLocks noGrp="1" noChangeAspect="1"/>
          </p:cNvPicPr>
          <p:nvPr>
            <p:ph idx="1"/>
          </p:nvPr>
        </p:nvPicPr>
        <p:blipFill>
          <a:blip r:embed="rId2"/>
          <a:stretch>
            <a:fillRect/>
          </a:stretch>
        </p:blipFill>
        <p:spPr>
          <a:xfrm>
            <a:off x="817853" y="1921239"/>
            <a:ext cx="7508294" cy="4160110"/>
          </a:xfrm>
          <a:prstGeom prst="rect">
            <a:avLst/>
          </a:prstGeom>
        </p:spPr>
      </p:pic>
      <p:sp>
        <p:nvSpPr>
          <p:cNvPr id="4" name="Marcador de número de diapositiva 3">
            <a:extLst>
              <a:ext uri="{FF2B5EF4-FFF2-40B4-BE49-F238E27FC236}">
                <a16:creationId xmlns:a16="http://schemas.microsoft.com/office/drawing/2014/main" xmlns="" id="{69653231-B691-4CFF-BFC6-28B88767168A}"/>
              </a:ext>
            </a:extLst>
          </p:cNvPr>
          <p:cNvSpPr>
            <a:spLocks noGrp="1"/>
          </p:cNvSpPr>
          <p:nvPr>
            <p:ph type="sldNum" sz="quarter" idx="12"/>
          </p:nvPr>
        </p:nvSpPr>
        <p:spPr/>
        <p:txBody>
          <a:bodyPr/>
          <a:lstStyle/>
          <a:p>
            <a:fld id="{254DE687-8845-4182-BC95-CE41F6D4EF53}" type="slidenum">
              <a:rPr lang="es-PE" smtClean="0"/>
              <a:pPr/>
              <a:t>88</a:t>
            </a:fld>
            <a:endParaRPr lang="es-PE"/>
          </a:p>
        </p:txBody>
      </p:sp>
    </p:spTree>
    <p:extLst>
      <p:ext uri="{BB962C8B-B14F-4D97-AF65-F5344CB8AC3E}">
        <p14:creationId xmlns:p14="http://schemas.microsoft.com/office/powerpoint/2010/main" val="22620547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9E8D46F-0D5E-4CDB-A65A-56977F852BC0}"/>
              </a:ext>
            </a:extLst>
          </p:cNvPr>
          <p:cNvSpPr>
            <a:spLocks noGrp="1"/>
          </p:cNvSpPr>
          <p:nvPr>
            <p:ph type="title"/>
          </p:nvPr>
        </p:nvSpPr>
        <p:spPr/>
        <p:txBody>
          <a:bodyPr/>
          <a:lstStyle/>
          <a:p>
            <a:r>
              <a:rPr lang="es-PE" dirty="0"/>
              <a:t>DEFINICION</a:t>
            </a:r>
          </a:p>
        </p:txBody>
      </p:sp>
      <p:sp>
        <p:nvSpPr>
          <p:cNvPr id="3" name="Marcador de contenido 2">
            <a:extLst>
              <a:ext uri="{FF2B5EF4-FFF2-40B4-BE49-F238E27FC236}">
                <a16:creationId xmlns:a16="http://schemas.microsoft.com/office/drawing/2014/main" xmlns="" id="{3725D7A3-C178-4B9D-87E0-8CD5A25E9AD5}"/>
              </a:ext>
            </a:extLst>
          </p:cNvPr>
          <p:cNvSpPr>
            <a:spLocks noGrp="1"/>
          </p:cNvSpPr>
          <p:nvPr>
            <p:ph idx="1"/>
          </p:nvPr>
        </p:nvSpPr>
        <p:spPr/>
        <p:txBody>
          <a:bodyPr/>
          <a:lstStyle/>
          <a:p>
            <a:r>
              <a:rPr lang="es-CL" altLang="es-PE" sz="2400" dirty="0"/>
              <a:t>Una onda es una perturbación que viaja desde el punto en el cual se produjo hacia el medio que rodea ese punto</a:t>
            </a:r>
          </a:p>
          <a:p>
            <a:r>
              <a:rPr lang="es-CL" altLang="es-PE" sz="2400" dirty="0"/>
              <a:t>Las ondas se clasifican en:</a:t>
            </a:r>
          </a:p>
          <a:p>
            <a:pPr lvl="1"/>
            <a:r>
              <a:rPr lang="es-CL" altLang="es-PE" sz="2000" b="1" u="sng" dirty="0">
                <a:solidFill>
                  <a:schemeClr val="accent2"/>
                </a:solidFill>
              </a:rPr>
              <a:t>Mecánicas:</a:t>
            </a:r>
            <a:r>
              <a:rPr lang="es-CL" altLang="es-PE" sz="2000" dirty="0"/>
              <a:t> necesitan un medio para propagarse</a:t>
            </a:r>
          </a:p>
          <a:p>
            <a:pPr lvl="1"/>
            <a:r>
              <a:rPr lang="es-CL" altLang="es-PE" sz="2000" b="1" u="sng" dirty="0">
                <a:solidFill>
                  <a:schemeClr val="accent2"/>
                </a:solidFill>
              </a:rPr>
              <a:t>Electromagnéticas:</a:t>
            </a:r>
            <a:r>
              <a:rPr lang="es-CL" altLang="es-PE" sz="2000" dirty="0"/>
              <a:t> pueden propagarse en el vacío</a:t>
            </a:r>
          </a:p>
          <a:p>
            <a:r>
              <a:rPr lang="es-CL" altLang="es-PE" sz="2400" dirty="0"/>
              <a:t>Es posible transportar energía sin transportar masa, mediante ONDAS</a:t>
            </a:r>
            <a:endParaRPr lang="es-PE" dirty="0"/>
          </a:p>
        </p:txBody>
      </p:sp>
      <p:sp>
        <p:nvSpPr>
          <p:cNvPr id="4" name="Marcador de número de diapositiva 3">
            <a:extLst>
              <a:ext uri="{FF2B5EF4-FFF2-40B4-BE49-F238E27FC236}">
                <a16:creationId xmlns:a16="http://schemas.microsoft.com/office/drawing/2014/main" xmlns="" id="{27F8D7BD-231B-4F82-8EF0-38A8EDA62EBA}"/>
              </a:ext>
            </a:extLst>
          </p:cNvPr>
          <p:cNvSpPr>
            <a:spLocks noGrp="1"/>
          </p:cNvSpPr>
          <p:nvPr>
            <p:ph type="sldNum" sz="quarter" idx="12"/>
          </p:nvPr>
        </p:nvSpPr>
        <p:spPr/>
        <p:txBody>
          <a:bodyPr/>
          <a:lstStyle/>
          <a:p>
            <a:fld id="{254DE687-8845-4182-BC95-CE41F6D4EF53}" type="slidenum">
              <a:rPr lang="es-PE" smtClean="0"/>
              <a:t>89</a:t>
            </a:fld>
            <a:endParaRPr lang="es-PE"/>
          </a:p>
        </p:txBody>
      </p:sp>
      <p:sp>
        <p:nvSpPr>
          <p:cNvPr id="5" name="Flecha: a la derecha 4">
            <a:hlinkClick r:id="rId2"/>
            <a:extLst>
              <a:ext uri="{FF2B5EF4-FFF2-40B4-BE49-F238E27FC236}">
                <a16:creationId xmlns:a16="http://schemas.microsoft.com/office/drawing/2014/main" xmlns="" id="{5296A63C-D4FB-486A-ACF7-5E8A043E26DB}"/>
              </a:ext>
            </a:extLst>
          </p:cNvPr>
          <p:cNvSpPr/>
          <p:nvPr/>
        </p:nvSpPr>
        <p:spPr>
          <a:xfrm>
            <a:off x="7191228" y="4706266"/>
            <a:ext cx="590843" cy="8721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27197685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ctrTitle"/>
          </p:nvPr>
        </p:nvSpPr>
        <p:spPr/>
        <p:txBody>
          <a:bodyPr/>
          <a:lstStyle/>
          <a:p>
            <a:r>
              <a:rPr lang="es-PE" dirty="0"/>
              <a:t>…Gracias</a:t>
            </a:r>
          </a:p>
        </p:txBody>
      </p:sp>
      <p:sp>
        <p:nvSpPr>
          <p:cNvPr id="6" name="Subtítulo 5"/>
          <p:cNvSpPr>
            <a:spLocks noGrp="1"/>
          </p:cNvSpPr>
          <p:nvPr>
            <p:ph type="subTitle" idx="1"/>
          </p:nvPr>
        </p:nvSpPr>
        <p:spPr/>
        <p:txBody>
          <a:bodyPr/>
          <a:lstStyle/>
          <a:p>
            <a:endParaRPr lang="es-PE"/>
          </a:p>
        </p:txBody>
      </p:sp>
      <p:sp>
        <p:nvSpPr>
          <p:cNvPr id="4" name="Marcador de número de diapositiva 3"/>
          <p:cNvSpPr>
            <a:spLocks noGrp="1"/>
          </p:cNvSpPr>
          <p:nvPr>
            <p:ph type="sldNum" sz="quarter" idx="12"/>
          </p:nvPr>
        </p:nvSpPr>
        <p:spPr/>
        <p:txBody>
          <a:bodyPr/>
          <a:lstStyle/>
          <a:p>
            <a:fld id="{254DE687-8845-4182-BC95-CE41F6D4EF53}" type="slidenum">
              <a:rPr lang="es-PE" smtClean="0"/>
              <a:t>90</a:t>
            </a:fld>
            <a:endParaRPr lang="es-PE"/>
          </a:p>
        </p:txBody>
      </p:sp>
    </p:spTree>
    <p:extLst>
      <p:ext uri="{BB962C8B-B14F-4D97-AF65-F5344CB8AC3E}">
        <p14:creationId xmlns:p14="http://schemas.microsoft.com/office/powerpoint/2010/main" val="31777958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1214</TotalTime>
  <Words>3430</Words>
  <Application>Microsoft Office PowerPoint</Application>
  <PresentationFormat>Presentación en pantalla (4:3)</PresentationFormat>
  <Paragraphs>370</Paragraphs>
  <Slides>90</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90</vt:i4>
      </vt:variant>
    </vt:vector>
  </HeadingPairs>
  <TitlesOfParts>
    <vt:vector size="98" baseType="lpstr">
      <vt:lpstr>AR DELANEY</vt:lpstr>
      <vt:lpstr>Arial</vt:lpstr>
      <vt:lpstr>Arial Narrow</vt:lpstr>
      <vt:lpstr>Calibri</vt:lpstr>
      <vt:lpstr>Calibri Light</vt:lpstr>
      <vt:lpstr>Latha</vt:lpstr>
      <vt:lpstr>Tahoma</vt:lpstr>
      <vt:lpstr>Tema de Office</vt:lpstr>
      <vt:lpstr>SOBRETENSIONES EN LOS SISTEMAS ELÉCTRICOS</vt:lpstr>
      <vt:lpstr>INTRODUCCIÓN A LA COORDINACION DEL AISLAMIENTO</vt:lpstr>
      <vt:lpstr>SISTEMAS DE POTENCIA</vt:lpstr>
      <vt:lpstr>CONCEPTO BÁSICO</vt:lpstr>
      <vt:lpstr>ORGANIZACIÓN DEL ANALISIS DE LOS SISTEMAS DE POTENCIA</vt:lpstr>
      <vt:lpstr>NORMATIVIDAD</vt:lpstr>
      <vt:lpstr>PR-20 COORDINACION DE AISLAMIENTO</vt:lpstr>
      <vt:lpstr>PR-20 DISTANCIAS ELÉCTRICAS</vt:lpstr>
      <vt:lpstr>PR-20 COORDINACION DE AISLAMIENTO</vt:lpstr>
      <vt:lpstr>PR-20 COORDINACION DE AISLAMIENTO</vt:lpstr>
      <vt:lpstr>NORMATIVIDAD</vt:lpstr>
      <vt:lpstr>CODIGO NACIONAL DE ELECTRICIDAD  OBJETIVO</vt:lpstr>
      <vt:lpstr>CODIGO NACIONAL DE ELECTRICIDAD  NIVELES DE TENSION</vt:lpstr>
      <vt:lpstr>CODIGO NACIONAL DE ELECTRICIDAD  NIVEL DE AISLAMIENTO</vt:lpstr>
      <vt:lpstr>CODIGO NACIONAL DE ELECTRICIDAD  REQUERIMIENTOS DEL NIVEL DE AISLAMIENTO</vt:lpstr>
      <vt:lpstr>NORMATIVIDAD</vt:lpstr>
      <vt:lpstr>IEC 60071-1</vt:lpstr>
      <vt:lpstr>NORMATIVIDAD</vt:lpstr>
      <vt:lpstr>IEC 60071-2</vt:lpstr>
      <vt:lpstr>IEC 60071-2</vt:lpstr>
      <vt:lpstr>NORMATIVIDAD</vt:lpstr>
      <vt:lpstr>IEC 60815-1</vt:lpstr>
      <vt:lpstr>IEC 60815-1</vt:lpstr>
      <vt:lpstr>NORMATIVIDAD</vt:lpstr>
      <vt:lpstr>ANSI C29.1</vt:lpstr>
      <vt:lpstr>COORDINACIÓN DE AISLAMIENTO</vt:lpstr>
      <vt:lpstr>ESTUDIO DE COORDINACION DEL AISLAMIENTO</vt:lpstr>
      <vt:lpstr>ESTUDIO DE COORDINACION DEL AISLAMIENTO</vt:lpstr>
      <vt:lpstr>CLASES Y FORMAS DE TENSIONES Y SOBRETENSIONES</vt:lpstr>
      <vt:lpstr>SELECCIÓN DEL AISLAMIENTO</vt:lpstr>
      <vt:lpstr>SOBRETENSIONES EN REDES ELECTRICAS</vt:lpstr>
      <vt:lpstr>PARAMETROS DE LAS SOBRETENSIONES</vt:lpstr>
      <vt:lpstr>PARAMETROS DE LAS SOBRETENSIONES</vt:lpstr>
      <vt:lpstr>PARAMETROS DE LAS SOBRETENSIONES</vt:lpstr>
      <vt:lpstr>CLASIFICACION DE LAS SOBRETENSIONES</vt:lpstr>
      <vt:lpstr>CLASIFICACION DE LAS SOBRETENSIONES</vt:lpstr>
      <vt:lpstr>CLASIFICACION DE LAS SOBRETENSIONES</vt:lpstr>
      <vt:lpstr>CLASIFICACION DE LAS SOBRETENSIONES</vt:lpstr>
      <vt:lpstr>CONFIGURACIONES DE AISLAMIENTO</vt:lpstr>
      <vt:lpstr>SOBRETENSIONES EN REDES ELECTRICAS</vt:lpstr>
      <vt:lpstr>SOBRETENSIONES EN REDES ELECTRICAS</vt:lpstr>
      <vt:lpstr>DISTRIBUCIÓN ESTADISTICA DE SOBRETENSIONES</vt:lpstr>
      <vt:lpstr>SOBRETENSIONES EN REDES ELECTRICAS</vt:lpstr>
      <vt:lpstr>CLASIFICACION DEL AISLAMIENTO</vt:lpstr>
      <vt:lpstr>CARACTERISTICAS DEL AISLAMIENTO</vt:lpstr>
      <vt:lpstr>CARACTERIZACIÓN DEL AISLAMIENTO</vt:lpstr>
      <vt:lpstr>PROCESO DE DESCARGA DISRUPTIVA</vt:lpstr>
      <vt:lpstr>ESPECIFICACIÓN DEL AISLAMIENTO</vt:lpstr>
      <vt:lpstr>ESPECIFICACIÓN DEL AISLAMIENTO</vt:lpstr>
      <vt:lpstr>ESPECIFICACIÓN DEL AISLAMIENTO</vt:lpstr>
      <vt:lpstr>CARACTERISTICA DIELECTRICA DE UN AISLAMIENTO</vt:lpstr>
      <vt:lpstr>CARACTERISTICA DIELECTRICA DE UN AISLAMIENTO NO AUTORREGENERABLE</vt:lpstr>
      <vt:lpstr>PROTECCION CONTRA SOBRETENSIONES</vt:lpstr>
      <vt:lpstr>PARARRAYOS</vt:lpstr>
      <vt:lpstr>PARARRAYOS</vt:lpstr>
      <vt:lpstr>PARARRAYOS DE ÓXIDOS METÁLICOS</vt:lpstr>
      <vt:lpstr>PARARRAYOS DE ÓXIDOS METÁLICOS</vt:lpstr>
      <vt:lpstr>PARARRAYOS DE ÓXIDOS METÁLICOS</vt:lpstr>
      <vt:lpstr>PARARRAYOS DE ÓXIDOS METÁLICOS</vt:lpstr>
      <vt:lpstr>PARARRAYOS DE ÓXIDOS METÁLICOS NIVELES DE PROTECCION</vt:lpstr>
      <vt:lpstr>PARARRAYOS DE ÓXIDOS METÁLICOS NIVELES DE PROTECCION</vt:lpstr>
      <vt:lpstr>PARARRAYOS DE ÓXIDOS METÁLICOS MARGENES DE PROTECCION</vt:lpstr>
      <vt:lpstr>PARARRAYOS DE ÓXIDOS METÁLICOS</vt:lpstr>
      <vt:lpstr>REQUISITOS PARA EL DISPOSITIVO DE PROTECCIÓN</vt:lpstr>
      <vt:lpstr>CRITERIOS PARA LA SELECCION DEL PARARRAYOS</vt:lpstr>
      <vt:lpstr>COORDINACIÓN DE AISLAMIENTO</vt:lpstr>
      <vt:lpstr>COORDINACIÓN DE AISLAMIENTO</vt:lpstr>
      <vt:lpstr>SOBRETENSIONES A CONSIDERAR</vt:lpstr>
      <vt:lpstr>CALCULO DE RIESGO DE FALLO</vt:lpstr>
      <vt:lpstr>CALCULO DE RIESGO DE FALLO</vt:lpstr>
      <vt:lpstr>PROCEDIMIENTO DE COORDINACION DE AISLAMIENTO</vt:lpstr>
      <vt:lpstr>PROCEDIMIENTO DE COORDINACION DE AISLAMIENTO</vt:lpstr>
      <vt:lpstr>PROCEDIMIENTO DE COORDINACION DE AISLAMIENTO</vt:lpstr>
      <vt:lpstr>PROCEDIMIENTO DE COORDINACION DE AISLAMIENTO</vt:lpstr>
      <vt:lpstr>PROCEDIMIENTO DE COORDINACION DE AISLAMIENTO</vt:lpstr>
      <vt:lpstr>PROCEDIMIENTO DE COORDINACION DE AISLAMIENTO</vt:lpstr>
      <vt:lpstr>COORDINACION DE AISLAMIENTO</vt:lpstr>
      <vt:lpstr>COORDINACION DE AISLAMIENTO</vt:lpstr>
      <vt:lpstr>COORDINACION DE AISLAMIENTO</vt:lpstr>
      <vt:lpstr>COORDINACION DE AISLAMIENTO</vt:lpstr>
      <vt:lpstr>COORDINACION DE AISLAMIENTO</vt:lpstr>
      <vt:lpstr>COORDINACION DE AISLAMIENTO</vt:lpstr>
      <vt:lpstr>COORDINACION DE AISLAMIENTO</vt:lpstr>
      <vt:lpstr>COORDINACION DE AISLAMIENTO</vt:lpstr>
      <vt:lpstr>COORDINACION DE AISLAMIENTO</vt:lpstr>
      <vt:lpstr>COORDINACION DE AISLAMIENTO</vt:lpstr>
      <vt:lpstr>ONDAS VIAJERAS</vt:lpstr>
      <vt:lpstr>ONDAS EN LA NATURALEZA</vt:lpstr>
      <vt:lpstr>DEFINICION</vt:lpstr>
      <vt:lpstr>…Gracias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dc:creator>
  <cp:lastModifiedBy>blascpo-pc</cp:lastModifiedBy>
  <cp:revision>249</cp:revision>
  <cp:lastPrinted>2018-11-10T15:25:28Z</cp:lastPrinted>
  <dcterms:created xsi:type="dcterms:W3CDTF">2015-12-19T00:03:29Z</dcterms:created>
  <dcterms:modified xsi:type="dcterms:W3CDTF">2018-11-10T17:52:08Z</dcterms:modified>
</cp:coreProperties>
</file>